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4"/>
  </p:notesMasterIdLst>
  <p:sldIdLst>
    <p:sldId id="271" r:id="rId2"/>
    <p:sldId id="273" r:id="rId3"/>
    <p:sldId id="274" r:id="rId4"/>
    <p:sldId id="283" r:id="rId5"/>
    <p:sldId id="275" r:id="rId6"/>
    <p:sldId id="276" r:id="rId7"/>
    <p:sldId id="278" r:id="rId8"/>
    <p:sldId id="277" r:id="rId9"/>
    <p:sldId id="286" r:id="rId10"/>
    <p:sldId id="279" r:id="rId11"/>
    <p:sldId id="284" r:id="rId12"/>
    <p:sldId id="285" r:id="rId13"/>
  </p:sldIdLst>
  <p:sldSz cx="17559338" cy="9875838"/>
  <p:notesSz cx="6858000" cy="9144000"/>
  <p:embeddedFontLst>
    <p:embeddedFont>
      <p:font typeface="PT Sans" panose="020B0604020202020204" charset="0"/>
      <p:regular r:id="rId15"/>
      <p:bold r:id="rId16"/>
      <p:italic r:id="rId17"/>
      <p:boldItalic r:id="rId18"/>
    </p:embeddedFont>
    <p:embeddedFont>
      <p:font typeface="Cambria Math" panose="02040503050406030204" pitchFamily="18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44C"/>
    <a:srgbClr val="6666FF"/>
    <a:srgbClr val="FF6BFF"/>
    <a:srgbClr val="DB4C4C"/>
    <a:srgbClr val="4D934D"/>
    <a:srgbClr val="808080"/>
    <a:srgbClr val="B2B2B2"/>
    <a:srgbClr val="DFC0B0"/>
    <a:srgbClr val="C0C0C0"/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09" autoAdjust="0"/>
  </p:normalViewPr>
  <p:slideViewPr>
    <p:cSldViewPr snapToGrid="0">
      <p:cViewPr varScale="1">
        <p:scale>
          <a:sx n="75" d="100"/>
          <a:sy n="75" d="100"/>
        </p:scale>
        <p:origin x="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0520" y="694800"/>
            <a:ext cx="6096240" cy="34286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576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3881880" y="0"/>
            <a:ext cx="297576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576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1880" y="8686800"/>
            <a:ext cx="297576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‹nº›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706357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408b2c7674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1408b2c7674_0_3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09" name="Google Shape;209;g1408b2c7674_0_3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8537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67087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668511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34577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52276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63240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01670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13866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453753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9455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46879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96020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graphs">
  <p:cSld name="Blank with graphs">
    <p:bg>
      <p:bgPr>
        <a:solidFill>
          <a:srgbClr val="D8D8D8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1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" y="-1282"/>
            <a:ext cx="17559324" cy="987712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/>
          <p:nvPr/>
        </p:nvSpPr>
        <p:spPr>
          <a:xfrm>
            <a:off x="-14" y="0"/>
            <a:ext cx="17559338" cy="9875838"/>
          </a:xfrm>
          <a:prstGeom prst="rect">
            <a:avLst/>
          </a:prstGeom>
          <a:solidFill>
            <a:schemeClr val="lt1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1"/>
          <p:cNvSpPr txBox="1">
            <a:spLocks noGrp="1"/>
          </p:cNvSpPr>
          <p:nvPr>
            <p:ph type="ctrTitle"/>
          </p:nvPr>
        </p:nvSpPr>
        <p:spPr>
          <a:xfrm>
            <a:off x="4253948" y="3218656"/>
            <a:ext cx="9064488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rgbClr val="12224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ubTitle" idx="1"/>
          </p:nvPr>
        </p:nvSpPr>
        <p:spPr>
          <a:xfrm>
            <a:off x="4253948" y="5791200"/>
            <a:ext cx="9064488" cy="177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rgbClr val="12224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2" name="Google Shape;5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3">
    <p:bg>
      <p:bgPr>
        <a:solidFill>
          <a:srgbClr val="12224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Char char="●"/>
              <a:defRPr>
                <a:solidFill>
                  <a:srgbClr val="F9F9F9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55" name="Google Shape;55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2" descr="A picture containing background patter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557045" cy="987583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2"/>
          <p:cNvSpPr/>
          <p:nvPr/>
        </p:nvSpPr>
        <p:spPr>
          <a:xfrm>
            <a:off x="10018643" y="0"/>
            <a:ext cx="7538400" cy="987583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2"/>
          <p:cNvSpPr/>
          <p:nvPr/>
        </p:nvSpPr>
        <p:spPr>
          <a:xfrm>
            <a:off x="6367670" y="0"/>
            <a:ext cx="3650973" cy="9875838"/>
          </a:xfrm>
          <a:prstGeom prst="triangle">
            <a:avLst>
              <a:gd name="adj" fmla="val 100000"/>
            </a:avLst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>
            <a:off x="9320690" y="6076757"/>
            <a:ext cx="6467061" cy="148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66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0" name="Google Shape;60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4">
    <p:bg>
      <p:bgPr>
        <a:solidFill>
          <a:srgbClr val="12224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/>
          <p:nvPr/>
        </p:nvSpPr>
        <p:spPr>
          <a:xfrm>
            <a:off x="10018643" y="0"/>
            <a:ext cx="7538400" cy="987583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3"/>
          <p:cNvSpPr/>
          <p:nvPr/>
        </p:nvSpPr>
        <p:spPr>
          <a:xfrm>
            <a:off x="6367670" y="0"/>
            <a:ext cx="3650973" cy="9875838"/>
          </a:xfrm>
          <a:prstGeom prst="triangle">
            <a:avLst>
              <a:gd name="adj" fmla="val 100000"/>
            </a:avLst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9320690" y="6076757"/>
            <a:ext cx="6467061" cy="148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66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5">
    <p:bg>
      <p:bgPr>
        <a:solidFill>
          <a:srgbClr val="12224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" y="-1282"/>
            <a:ext cx="17559324" cy="98771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/>
          <p:nvPr/>
        </p:nvSpPr>
        <p:spPr>
          <a:xfrm>
            <a:off x="-14" y="0"/>
            <a:ext cx="17559338" cy="9875838"/>
          </a:xfrm>
          <a:prstGeom prst="rect">
            <a:avLst/>
          </a:prstGeom>
          <a:solidFill>
            <a:schemeClr val="lt1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/>
          <p:nvPr/>
        </p:nvSpPr>
        <p:spPr>
          <a:xfrm>
            <a:off x="10018643" y="0"/>
            <a:ext cx="7538400" cy="987583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6367670" y="0"/>
            <a:ext cx="3650973" cy="9875838"/>
          </a:xfrm>
          <a:prstGeom prst="triangle">
            <a:avLst>
              <a:gd name="adj" fmla="val 100000"/>
            </a:avLst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9320690" y="6076757"/>
            <a:ext cx="6467061" cy="148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66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6">
    <p:bg>
      <p:bgPr>
        <a:solidFill>
          <a:srgbClr val="12224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598562" y="854476"/>
            <a:ext cx="16362215" cy="10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 b="1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Char char="●"/>
              <a:defRPr>
                <a:solidFill>
                  <a:srgbClr val="F9F9F9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7">
    <p:bg>
      <p:bgPr>
        <a:solidFill>
          <a:srgbClr val="12224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Char char="●"/>
              <a:defRPr>
                <a:solidFill>
                  <a:srgbClr val="F9F9F9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 descr="A picture containing background patter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557045" cy="9875838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/>
          <p:nvPr/>
        </p:nvSpPr>
        <p:spPr>
          <a:xfrm>
            <a:off x="1344087" y="1109222"/>
            <a:ext cx="14868869" cy="765739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750962" y="1006876"/>
            <a:ext cx="16362215" cy="10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4400" b="1" i="0" u="none" strike="noStrike" cap="non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2"/>
          </p:nvPr>
        </p:nvSpPr>
        <p:spPr>
          <a:xfrm>
            <a:off x="1648852" y="2951918"/>
            <a:ext cx="14259338" cy="556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1648852" y="1358007"/>
            <a:ext cx="14259338" cy="148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0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82069" y="8868274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8">
    <p:bg>
      <p:bgPr>
        <a:solidFill>
          <a:srgbClr val="12224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" y="-1282"/>
            <a:ext cx="17559324" cy="987712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/>
          <p:nvPr/>
        </p:nvSpPr>
        <p:spPr>
          <a:xfrm>
            <a:off x="-14" y="0"/>
            <a:ext cx="17559338" cy="9875838"/>
          </a:xfrm>
          <a:prstGeom prst="rect">
            <a:avLst/>
          </a:prstGeom>
          <a:solidFill>
            <a:schemeClr val="lt1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Char char="●"/>
              <a:defRPr>
                <a:solidFill>
                  <a:srgbClr val="F9F9F9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/>
          <p:nvPr/>
        </p:nvSpPr>
        <p:spPr>
          <a:xfrm>
            <a:off x="1344087" y="1109222"/>
            <a:ext cx="14868869" cy="765739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750962" y="1006876"/>
            <a:ext cx="16362215" cy="10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4400" b="1" i="0" u="none" strike="noStrike" cap="non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2"/>
          </p:nvPr>
        </p:nvSpPr>
        <p:spPr>
          <a:xfrm>
            <a:off x="1648852" y="2951918"/>
            <a:ext cx="14259338" cy="556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1648852" y="1358007"/>
            <a:ext cx="14259338" cy="148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0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2069" y="8868274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1_Slide de Título 2">
    <p:bg>
      <p:bgPr>
        <a:solidFill>
          <a:srgbClr val="12224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ctrTitle"/>
          </p:nvPr>
        </p:nvSpPr>
        <p:spPr>
          <a:xfrm>
            <a:off x="4253948" y="3218656"/>
            <a:ext cx="9064488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1"/>
          </p:nvPr>
        </p:nvSpPr>
        <p:spPr>
          <a:xfrm>
            <a:off x="4253948" y="5791200"/>
            <a:ext cx="9064488" cy="177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1_Slide de Título 3">
    <p:bg>
      <p:bgPr>
        <a:solidFill>
          <a:srgbClr val="F9F9F9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ctrTitle"/>
          </p:nvPr>
        </p:nvSpPr>
        <p:spPr>
          <a:xfrm>
            <a:off x="2195513" y="1616075"/>
            <a:ext cx="13168312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1"/>
          </p:nvPr>
        </p:nvSpPr>
        <p:spPr>
          <a:xfrm>
            <a:off x="2195513" y="5186363"/>
            <a:ext cx="13168312" cy="238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bg>
      <p:bgPr>
        <a:solidFill>
          <a:srgbClr val="F9F9F9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1198563" y="2462213"/>
            <a:ext cx="15144751" cy="410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1198563" y="6608763"/>
            <a:ext cx="15144751" cy="216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7557045" cy="9875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bg>
      <p:bgPr>
        <a:solidFill>
          <a:srgbClr val="F9F9F9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body" idx="1"/>
          </p:nvPr>
        </p:nvSpPr>
        <p:spPr>
          <a:xfrm>
            <a:off x="1206500" y="2628900"/>
            <a:ext cx="7496175" cy="626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2"/>
          </p:nvPr>
        </p:nvSpPr>
        <p:spPr>
          <a:xfrm>
            <a:off x="8855075" y="2628900"/>
            <a:ext cx="7497763" cy="626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bg>
      <p:bgPr>
        <a:solidFill>
          <a:srgbClr val="F9F9F9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1209675" y="525463"/>
            <a:ext cx="15144751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1"/>
          </p:nvPr>
        </p:nvSpPr>
        <p:spPr>
          <a:xfrm>
            <a:off x="1209675" y="2420938"/>
            <a:ext cx="7427913" cy="118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2"/>
          </p:nvPr>
        </p:nvSpPr>
        <p:spPr>
          <a:xfrm>
            <a:off x="1209675" y="3606800"/>
            <a:ext cx="7427913" cy="530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body" idx="3"/>
          </p:nvPr>
        </p:nvSpPr>
        <p:spPr>
          <a:xfrm>
            <a:off x="8890000" y="2420938"/>
            <a:ext cx="7464425" cy="118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body" idx="4"/>
          </p:nvPr>
        </p:nvSpPr>
        <p:spPr>
          <a:xfrm>
            <a:off x="8890000" y="3606800"/>
            <a:ext cx="7464425" cy="530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bg>
      <p:bgPr>
        <a:solidFill>
          <a:srgbClr val="F9F9F9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bg>
      <p:bgPr>
        <a:solidFill>
          <a:srgbClr val="F9F9F9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solidFill>
          <a:srgbClr val="F9F9F9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bg>
      <p:bgPr>
        <a:solidFill>
          <a:srgbClr val="F9F9F9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1209675" y="658813"/>
            <a:ext cx="5662613" cy="230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7464425" y="1422400"/>
            <a:ext cx="8890000" cy="701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body" idx="2"/>
          </p:nvPr>
        </p:nvSpPr>
        <p:spPr>
          <a:xfrm>
            <a:off x="1209675" y="2962275"/>
            <a:ext cx="5662613" cy="548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bg>
      <p:bgPr>
        <a:solidFill>
          <a:srgbClr val="F9F9F9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title"/>
          </p:nvPr>
        </p:nvSpPr>
        <p:spPr>
          <a:xfrm>
            <a:off x="1209675" y="658813"/>
            <a:ext cx="5662613" cy="230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7"/>
          <p:cNvSpPr>
            <a:spLocks noGrp="1"/>
          </p:cNvSpPr>
          <p:nvPr>
            <p:ph type="pic" idx="2"/>
          </p:nvPr>
        </p:nvSpPr>
        <p:spPr>
          <a:xfrm>
            <a:off x="7464425" y="1422400"/>
            <a:ext cx="8890000" cy="7018338"/>
          </a:xfrm>
          <a:prstGeom prst="rect">
            <a:avLst/>
          </a:prstGeom>
          <a:noFill/>
          <a:ln>
            <a:noFill/>
          </a:ln>
        </p:spPr>
      </p:sp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1209675" y="2962275"/>
            <a:ext cx="5662613" cy="548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bg>
      <p:bgPr>
        <a:solidFill>
          <a:srgbClr val="F9F9F9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8"/>
          <p:cNvSpPr txBox="1">
            <a:spLocks noGrp="1"/>
          </p:cNvSpPr>
          <p:nvPr>
            <p:ph type="body" idx="1"/>
          </p:nvPr>
        </p:nvSpPr>
        <p:spPr>
          <a:xfrm rot="5400000">
            <a:off x="5646737" y="-1811338"/>
            <a:ext cx="6265863" cy="15146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28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8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bg>
      <p:bgPr>
        <a:solidFill>
          <a:srgbClr val="F9F9F9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>
            <a:spLocks noGrp="1"/>
          </p:cNvSpPr>
          <p:nvPr>
            <p:ph type="title"/>
          </p:nvPr>
        </p:nvSpPr>
        <p:spPr>
          <a:xfrm rot="5400000">
            <a:off x="10275094" y="2817019"/>
            <a:ext cx="8369300" cy="3786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body" idx="1"/>
          </p:nvPr>
        </p:nvSpPr>
        <p:spPr>
          <a:xfrm rot="5400000">
            <a:off x="2625725" y="-893762"/>
            <a:ext cx="8369300" cy="1120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rgbClr val="F9F9F9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>
            <a:spLocks noGrp="1"/>
          </p:cNvSpPr>
          <p:nvPr>
            <p:ph type="title"/>
          </p:nvPr>
        </p:nvSpPr>
        <p:spPr>
          <a:xfrm>
            <a:off x="598562" y="4129765"/>
            <a:ext cx="16362215" cy="1616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9pPr>
          </a:lstStyle>
          <a:p>
            <a:endParaRPr/>
          </a:p>
        </p:txBody>
      </p:sp>
      <p:sp>
        <p:nvSpPr>
          <p:cNvPr id="172" name="Google Shape;172;p30"/>
          <p:cNvSpPr txBox="1">
            <a:spLocks noGrp="1"/>
          </p:cNvSpPr>
          <p:nvPr>
            <p:ph type="sldNum" idx="12"/>
          </p:nvPr>
        </p:nvSpPr>
        <p:spPr>
          <a:xfrm>
            <a:off x="16269769" y="8953665"/>
            <a:ext cx="1053675" cy="755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173" name="Google Shape;173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00791" y="1"/>
            <a:ext cx="1391603" cy="1391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4_Em Branc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7557045" cy="987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598562" y="854476"/>
            <a:ext cx="16362215" cy="10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 b="1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Char char="●"/>
              <a:defRPr>
                <a:solidFill>
                  <a:srgbClr val="F9F9F9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bg>
      <p:bgPr>
        <a:solidFill>
          <a:srgbClr val="F2F2F2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graphs 1">
  <p:cSld name="1_Blank with graphs">
    <p:bg>
      <p:bgPr>
        <a:solidFill>
          <a:srgbClr val="2B333C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1" y="0"/>
            <a:ext cx="17557023" cy="987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1_Title">
    <p:bg>
      <p:bgPr>
        <a:solidFill>
          <a:srgbClr val="F9F9F9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F9F9F9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6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" y="-1282"/>
            <a:ext cx="17559324" cy="987712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6"/>
          <p:cNvSpPr/>
          <p:nvPr/>
        </p:nvSpPr>
        <p:spPr>
          <a:xfrm>
            <a:off x="-14" y="0"/>
            <a:ext cx="17559338" cy="9875838"/>
          </a:xfrm>
          <a:prstGeom prst="rect">
            <a:avLst/>
          </a:prstGeom>
          <a:solidFill>
            <a:schemeClr val="lt1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16269769" y="8953665"/>
            <a:ext cx="1053675" cy="755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598562" y="669044"/>
            <a:ext cx="15754290" cy="145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0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m Branco">
  <p:cSld name="2_Em Branco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" y="-1282"/>
            <a:ext cx="17559324" cy="987712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/>
          <p:nvPr/>
        </p:nvSpPr>
        <p:spPr>
          <a:xfrm>
            <a:off x="-14" y="0"/>
            <a:ext cx="17559338" cy="9875838"/>
          </a:xfrm>
          <a:prstGeom prst="rect">
            <a:avLst/>
          </a:prstGeom>
          <a:solidFill>
            <a:schemeClr val="lt1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1_Slide de Título">
    <p:bg>
      <p:bgPr>
        <a:solidFill>
          <a:srgbClr val="12224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ctrTitle"/>
          </p:nvPr>
        </p:nvSpPr>
        <p:spPr>
          <a:xfrm>
            <a:off x="4253948" y="3218656"/>
            <a:ext cx="9064488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1"/>
          </p:nvPr>
        </p:nvSpPr>
        <p:spPr>
          <a:xfrm>
            <a:off x="4253948" y="5791200"/>
            <a:ext cx="9064488" cy="177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37" name="Google Shape;37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93" y="0"/>
            <a:ext cx="17557045" cy="987583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ctrTitle"/>
          </p:nvPr>
        </p:nvSpPr>
        <p:spPr>
          <a:xfrm>
            <a:off x="4253948" y="3218656"/>
            <a:ext cx="9064488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4253948" y="5791200"/>
            <a:ext cx="9064488" cy="177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42" name="Google Shape;4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bg>
      <p:bgPr>
        <a:solidFill>
          <a:srgbClr val="F9F9F9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ctrTitle"/>
          </p:nvPr>
        </p:nvSpPr>
        <p:spPr>
          <a:xfrm>
            <a:off x="4253948" y="3218656"/>
            <a:ext cx="9064488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rgbClr val="12224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5" name="Google Shape;45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0"/>
          <p:cNvSpPr txBox="1">
            <a:spLocks noGrp="1"/>
          </p:cNvSpPr>
          <p:nvPr>
            <p:ph type="subTitle" idx="1"/>
          </p:nvPr>
        </p:nvSpPr>
        <p:spPr>
          <a:xfrm>
            <a:off x="4253948" y="5791200"/>
            <a:ext cx="9064488" cy="177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206500" y="2628900"/>
            <a:ext cx="15146338" cy="626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jp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86.jp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3.png"/><Relationship Id="rId21" Type="http://schemas.openxmlformats.org/officeDocument/2006/relationships/image" Target="../media/image62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5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24" Type="http://schemas.openxmlformats.org/officeDocument/2006/relationships/image" Target="../media/image65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23" Type="http://schemas.openxmlformats.org/officeDocument/2006/relationships/image" Target="../media/image64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70638" y="9244903"/>
            <a:ext cx="580278" cy="580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" y="0"/>
            <a:ext cx="17559327" cy="987713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6"/>
          <p:cNvSpPr txBox="1">
            <a:spLocks noGrp="1"/>
          </p:cNvSpPr>
          <p:nvPr>
            <p:ph type="ctrTitle" idx="4294967295"/>
          </p:nvPr>
        </p:nvSpPr>
        <p:spPr>
          <a:xfrm>
            <a:off x="6652538" y="4436962"/>
            <a:ext cx="10308239" cy="13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</a:pPr>
            <a:r>
              <a:rPr lang="pt-BR" sz="7000" b="1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Otimização de carteiras de investimentos com Python</a:t>
            </a:r>
            <a:endParaRPr sz="7000" b="1" dirty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214" name="Google Shape;214;p36"/>
          <p:cNvCxnSpPr/>
          <p:nvPr/>
        </p:nvCxnSpPr>
        <p:spPr>
          <a:xfrm flipH="1">
            <a:off x="6388788" y="3460050"/>
            <a:ext cx="3600" cy="2548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5" name="Google Shape;215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2062" y="2620275"/>
            <a:ext cx="2259424" cy="225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6812" y="3382350"/>
            <a:ext cx="3443599" cy="344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6"/>
          <p:cNvSpPr txBox="1"/>
          <p:nvPr/>
        </p:nvSpPr>
        <p:spPr>
          <a:xfrm>
            <a:off x="152400" y="9570725"/>
            <a:ext cx="13711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is a registered trademark. All rights re</a:t>
            </a:r>
            <a:r>
              <a:rPr lang="pt-BR" sz="11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served.</a:t>
            </a:r>
            <a:endParaRPr sz="1100" b="0" i="0" u="none" strike="noStrike" cap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9" name="Google Shape;184;p33"/>
          <p:cNvSpPr txBox="1"/>
          <p:nvPr/>
        </p:nvSpPr>
        <p:spPr>
          <a:xfrm>
            <a:off x="13208000" y="5735400"/>
            <a:ext cx="3627738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600" b="0" i="0" u="none" strike="noStrike" cap="none" dirty="0" err="1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Profª</a:t>
            </a:r>
            <a:r>
              <a:rPr lang="pt-BR" sz="2600" b="0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D</a:t>
            </a:r>
            <a:r>
              <a:rPr lang="pt-BR" sz="2600" b="0" i="0" u="none" strike="noStrike" cap="none" baseline="30000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ra</a:t>
            </a:r>
            <a:r>
              <a:rPr lang="pt-BR" sz="2600" b="0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Maisa Melo</a:t>
            </a:r>
            <a:endParaRPr sz="2600" b="0" i="0" u="none" strike="noStrike" cap="none" dirty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0" name="Google Shape;194;p34"/>
          <p:cNvSpPr txBox="1"/>
          <p:nvPr/>
        </p:nvSpPr>
        <p:spPr>
          <a:xfrm>
            <a:off x="855286" y="7134912"/>
            <a:ext cx="10892214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</a:pPr>
            <a:r>
              <a:rPr lang="pt-BR" sz="5000" b="1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Aula 11: Otimização </a:t>
            </a:r>
            <a:r>
              <a:rPr lang="pt-BR" sz="5000" b="1" i="0" u="none" strike="noStrike" cap="none" dirty="0" err="1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Multiobjetivo</a:t>
            </a:r>
            <a:endParaRPr sz="5000" b="0" i="0" u="none" strike="noStrike" cap="none" dirty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262226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/>
        </p:nvSpPr>
        <p:spPr>
          <a:xfrm>
            <a:off x="152400" y="9570725"/>
            <a:ext cx="13711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is a registered trademark. All rights re</a:t>
            </a:r>
            <a:r>
              <a:rPr lang="pt-BR" sz="11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served.</a:t>
            </a:r>
            <a:endParaRPr sz="1100" b="0" i="0" u="none" strike="noStrike" cap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85" name="Google Shape;18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74756" y="7304592"/>
            <a:ext cx="1997626" cy="19976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/>
          <p:cNvSpPr txBox="1"/>
          <p:nvPr/>
        </p:nvSpPr>
        <p:spPr>
          <a:xfrm>
            <a:off x="571500" y="787672"/>
            <a:ext cx="8521700" cy="6586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Método de Otimização </a:t>
            </a:r>
            <a:r>
              <a:rPr lang="pt-B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Multiobjetivo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pt-B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Escalarização</a:t>
            </a:r>
            <a:endParaRPr lang="pt-B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/>
              <a:t>Abordagem mais simples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Meta:</a:t>
            </a:r>
            <a:r>
              <a:rPr lang="pt-BR" sz="2000" dirty="0" smtClean="0"/>
              <a:t> transformar o problema num problema </a:t>
            </a:r>
            <a:r>
              <a:rPr lang="pt-BR" sz="2000" dirty="0" err="1" smtClean="0"/>
              <a:t>mono-objetivo</a:t>
            </a:r>
            <a:endParaRPr lang="pt-B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Estratégia: </a:t>
            </a:r>
            <a:r>
              <a:rPr lang="pt-BR" sz="2000" dirty="0" smtClean="0"/>
              <a:t>associar um peso a cada função objetivo – a função minimizada é a soma das funções ponderadas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 smtClean="0"/>
          </a:p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 de otimização </a:t>
            </a:r>
            <a:r>
              <a:rPr lang="pt-B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multiobjetivo</a:t>
            </a:r>
            <a:endParaRPr lang="pt-B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 de otimização </a:t>
            </a:r>
            <a:r>
              <a:rPr lang="pt-B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mono-objetivo</a:t>
            </a:r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Obtido por </a:t>
            </a:r>
            <a:r>
              <a:rPr lang="pt-B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escalarização</a:t>
            </a:r>
            <a:endParaRPr lang="pt-B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have esquerda 9"/>
          <p:cNvSpPr/>
          <p:nvPr/>
        </p:nvSpPr>
        <p:spPr>
          <a:xfrm>
            <a:off x="453354" y="6814550"/>
            <a:ext cx="192541" cy="2461007"/>
          </a:xfrm>
          <a:prstGeom prst="lef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9113997" y="4477315"/>
            <a:ext cx="713269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Observação:</a:t>
            </a:r>
          </a:p>
          <a:p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Este método somente pode ser aplicado a conjuntos convexos, caso contrário, ele não permite descobrir todas as soluções da fronteira de Pareto</a:t>
            </a:r>
            <a:endParaRPr lang="pt-BR" sz="2000" dirty="0" smtClean="0"/>
          </a:p>
          <a:p>
            <a:endParaRPr lang="pt-BR" dirty="0"/>
          </a:p>
        </p:txBody>
      </p:sp>
      <p:sp>
        <p:nvSpPr>
          <p:cNvPr id="12" name="Texto explicativo em forma de nuvem 11"/>
          <p:cNvSpPr/>
          <p:nvPr/>
        </p:nvSpPr>
        <p:spPr>
          <a:xfrm>
            <a:off x="7920252" y="3576227"/>
            <a:ext cx="8844129" cy="3600473"/>
          </a:xfrm>
          <a:prstGeom prst="cloud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71" y="3711549"/>
            <a:ext cx="4591691" cy="1724266"/>
          </a:xfrm>
          <a:prstGeom prst="rect">
            <a:avLst/>
          </a:prstGeom>
        </p:spPr>
      </p:pic>
      <p:sp>
        <p:nvSpPr>
          <p:cNvPr id="15" name="Chave esquerda 14"/>
          <p:cNvSpPr/>
          <p:nvPr/>
        </p:nvSpPr>
        <p:spPr>
          <a:xfrm>
            <a:off x="453354" y="3774954"/>
            <a:ext cx="150947" cy="1660861"/>
          </a:xfrm>
          <a:prstGeom prst="lef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8921941" y="754675"/>
            <a:ext cx="8521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forma geral:</a:t>
            </a:r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8023" y="418323"/>
            <a:ext cx="3057952" cy="3010320"/>
          </a:xfrm>
          <a:prstGeom prst="rect">
            <a:avLst/>
          </a:prstGeom>
        </p:spPr>
      </p:pic>
      <p:sp>
        <p:nvSpPr>
          <p:cNvPr id="17" name="Chave esquerda 16"/>
          <p:cNvSpPr/>
          <p:nvPr/>
        </p:nvSpPr>
        <p:spPr>
          <a:xfrm>
            <a:off x="11991436" y="619461"/>
            <a:ext cx="192541" cy="2461007"/>
          </a:xfrm>
          <a:prstGeom prst="lef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000" y="6758688"/>
            <a:ext cx="4782217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01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  <p:bldP spid="12" grpId="0" animBg="1"/>
      <p:bldP spid="15" grpId="0" animBg="1"/>
      <p:bldP spid="16" grpId="0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/>
        </p:nvSpPr>
        <p:spPr>
          <a:xfrm>
            <a:off x="152400" y="9570725"/>
            <a:ext cx="13711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is a registered trademark. All rights re</a:t>
            </a:r>
            <a:r>
              <a:rPr lang="pt-BR" sz="11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served.</a:t>
            </a:r>
            <a:endParaRPr sz="1100" b="0" i="0" u="none" strike="noStrike" cap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046" y="277639"/>
            <a:ext cx="7591161" cy="717987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1103" y="706873"/>
            <a:ext cx="2286319" cy="73352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97999" y="1479992"/>
            <a:ext cx="2391146" cy="143723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1140" y="579049"/>
            <a:ext cx="3682280" cy="78693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3195" y="1479992"/>
            <a:ext cx="3007816" cy="191292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13452" y="4362826"/>
            <a:ext cx="5179936" cy="1229581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35837" y="5715803"/>
            <a:ext cx="5190206" cy="210314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4985" y="7780843"/>
            <a:ext cx="1616806" cy="1616806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3251" y="1794582"/>
            <a:ext cx="2219635" cy="5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7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76" y="1573184"/>
            <a:ext cx="8563150" cy="6528992"/>
          </a:xfrm>
          <a:prstGeom prst="rect">
            <a:avLst/>
          </a:prstGeom>
        </p:spPr>
      </p:pic>
      <p:sp>
        <p:nvSpPr>
          <p:cNvPr id="182" name="Google Shape;182;p33"/>
          <p:cNvSpPr txBox="1"/>
          <p:nvPr/>
        </p:nvSpPr>
        <p:spPr>
          <a:xfrm>
            <a:off x="152400" y="9570725"/>
            <a:ext cx="13711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is a registered trademark. All rights re</a:t>
            </a:r>
            <a:r>
              <a:rPr lang="pt-BR" sz="11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served.</a:t>
            </a:r>
            <a:endParaRPr sz="1100" b="0" i="0" u="none" strike="noStrike" cap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1757" y="2440605"/>
            <a:ext cx="1600423" cy="42868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7488" y="5723479"/>
            <a:ext cx="2124371" cy="77163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6908" y="1156407"/>
            <a:ext cx="3565049" cy="83355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04463" y="1989961"/>
            <a:ext cx="3229938" cy="132997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8997" y="3861390"/>
            <a:ext cx="6343282" cy="303680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74719" y="6933855"/>
            <a:ext cx="2438181" cy="96443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8700" y="7162896"/>
            <a:ext cx="183832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295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/>
        </p:nvSpPr>
        <p:spPr>
          <a:xfrm>
            <a:off x="152400" y="9570725"/>
            <a:ext cx="13711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is a registered trademark. All rights re</a:t>
            </a:r>
            <a:r>
              <a:rPr lang="pt-BR" sz="11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served.</a:t>
            </a:r>
            <a:endParaRPr sz="1100" b="0" i="0" u="none" strike="noStrike" cap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730953" y="635867"/>
            <a:ext cx="763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que é um problema de otimização </a:t>
            </a:r>
            <a:r>
              <a:rPr lang="pt-B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multiobjetivo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30953" y="1159963"/>
            <a:ext cx="35285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Matematicamente falando...</a:t>
            </a:r>
          </a:p>
          <a:p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77" y="2017110"/>
            <a:ext cx="2924583" cy="61921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98" y="2779533"/>
            <a:ext cx="5106113" cy="342948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998" y="3261569"/>
            <a:ext cx="4591691" cy="419158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834" y="4808559"/>
            <a:ext cx="1381318" cy="371527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314" y="6311720"/>
            <a:ext cx="1848108" cy="438211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106" y="8011997"/>
            <a:ext cx="1829055" cy="419158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11966" y="1254749"/>
            <a:ext cx="3477110" cy="1905266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74226" y="4736206"/>
            <a:ext cx="2448267" cy="438211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97501" y="6311720"/>
            <a:ext cx="4496427" cy="371527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97501" y="8098589"/>
            <a:ext cx="4429743" cy="409632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8421380">
            <a:off x="3862234" y="4512911"/>
            <a:ext cx="496705" cy="260981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8421380">
            <a:off x="4303730" y="4512911"/>
            <a:ext cx="496705" cy="260981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8421380">
            <a:off x="5107349" y="4512912"/>
            <a:ext cx="496705" cy="260981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8421380">
            <a:off x="4557455" y="5904373"/>
            <a:ext cx="496705" cy="260981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8421380">
            <a:off x="5300181" y="5882477"/>
            <a:ext cx="496705" cy="260981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8421380">
            <a:off x="6782615" y="5899631"/>
            <a:ext cx="496705" cy="260981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8535" y="7321781"/>
            <a:ext cx="2686425" cy="276264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40763" y="6893143"/>
            <a:ext cx="1066949" cy="219106"/>
          </a:xfrm>
          <a:prstGeom prst="rect">
            <a:avLst/>
          </a:prstGeom>
        </p:spPr>
      </p:pic>
      <p:sp>
        <p:nvSpPr>
          <p:cNvPr id="28" name="Chave esquerda 27"/>
          <p:cNvSpPr/>
          <p:nvPr/>
        </p:nvSpPr>
        <p:spPr>
          <a:xfrm rot="5400000">
            <a:off x="2703765" y="6260588"/>
            <a:ext cx="238944" cy="1883445"/>
          </a:xfrm>
          <a:prstGeom prst="lef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" name="Imagem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8421380">
            <a:off x="4526701" y="7677246"/>
            <a:ext cx="496705" cy="260981"/>
          </a:xfrm>
          <a:prstGeom prst="rect">
            <a:avLst/>
          </a:prstGeom>
        </p:spPr>
      </p:pic>
      <p:pic>
        <p:nvPicPr>
          <p:cNvPr id="32" name="Imagem 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8421380">
            <a:off x="5233899" y="7677247"/>
            <a:ext cx="496705" cy="260981"/>
          </a:xfrm>
          <a:prstGeom prst="rect">
            <a:avLst/>
          </a:prstGeom>
        </p:spPr>
      </p:pic>
      <p:pic>
        <p:nvPicPr>
          <p:cNvPr id="33" name="Imagem 3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8421380">
            <a:off x="6751861" y="7693580"/>
            <a:ext cx="496705" cy="260981"/>
          </a:xfrm>
          <a:prstGeom prst="rect">
            <a:avLst/>
          </a:prstGeom>
        </p:spPr>
      </p:pic>
      <p:grpSp>
        <p:nvGrpSpPr>
          <p:cNvPr id="47" name="Grupo 46"/>
          <p:cNvGrpSpPr/>
          <p:nvPr/>
        </p:nvGrpSpPr>
        <p:grpSpPr>
          <a:xfrm>
            <a:off x="8803861" y="3821583"/>
            <a:ext cx="4122859" cy="3031483"/>
            <a:chOff x="9267985" y="3132682"/>
            <a:chExt cx="4122859" cy="3031483"/>
          </a:xfrm>
        </p:grpSpPr>
        <p:cxnSp>
          <p:nvCxnSpPr>
            <p:cNvPr id="30" name="Conector de seta reta 29"/>
            <p:cNvCxnSpPr/>
            <p:nvPr/>
          </p:nvCxnSpPr>
          <p:spPr>
            <a:xfrm flipV="1">
              <a:off x="9855200" y="3132682"/>
              <a:ext cx="0" cy="2880000"/>
            </a:xfrm>
            <a:prstGeom prst="straightConnector1">
              <a:avLst/>
            </a:prstGeom>
            <a:ln w="28575"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de seta reta 35"/>
            <p:cNvCxnSpPr/>
            <p:nvPr/>
          </p:nvCxnSpPr>
          <p:spPr>
            <a:xfrm rot="5400000" flipV="1">
              <a:off x="11455402" y="3787151"/>
              <a:ext cx="0" cy="3870885"/>
            </a:xfrm>
            <a:prstGeom prst="straightConnector1">
              <a:avLst/>
            </a:prstGeom>
            <a:ln w="28575"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to 34"/>
            <p:cNvCxnSpPr/>
            <p:nvPr/>
          </p:nvCxnSpPr>
          <p:spPr>
            <a:xfrm>
              <a:off x="9855200" y="5174417"/>
              <a:ext cx="596900" cy="0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tângulo 36"/>
            <p:cNvSpPr/>
            <p:nvPr/>
          </p:nvSpPr>
          <p:spPr>
            <a:xfrm>
              <a:off x="10452100" y="4102100"/>
              <a:ext cx="2273300" cy="1072317"/>
            </a:xfrm>
            <a:prstGeom prst="rect">
              <a:avLst/>
            </a:prstGeom>
            <a:solidFill>
              <a:schemeClr val="accent6">
                <a:alpha val="32000"/>
              </a:schemeClr>
            </a:solidFill>
            <a:ln>
              <a:solidFill>
                <a:schemeClr val="accent6">
                  <a:shade val="50000"/>
                  <a:alpha val="42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0" name="Conector reto 39"/>
            <p:cNvCxnSpPr/>
            <p:nvPr/>
          </p:nvCxnSpPr>
          <p:spPr>
            <a:xfrm>
              <a:off x="9855200" y="4107617"/>
              <a:ext cx="596900" cy="0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to 40"/>
            <p:cNvCxnSpPr/>
            <p:nvPr/>
          </p:nvCxnSpPr>
          <p:spPr>
            <a:xfrm rot="16200000">
              <a:off x="10164100" y="5434593"/>
              <a:ext cx="576000" cy="0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to 41"/>
            <p:cNvCxnSpPr/>
            <p:nvPr/>
          </p:nvCxnSpPr>
          <p:spPr>
            <a:xfrm rot="16200000">
              <a:off x="12424700" y="5452565"/>
              <a:ext cx="576000" cy="0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Imagem 3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2968376" y="5814830"/>
              <a:ext cx="295316" cy="304843"/>
            </a:xfrm>
            <a:prstGeom prst="rect">
              <a:avLst/>
            </a:prstGeom>
          </p:spPr>
        </p:pic>
        <p:pic>
          <p:nvPicPr>
            <p:cNvPr id="39" name="Imagem 38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423824" y="3204009"/>
              <a:ext cx="342948" cy="304843"/>
            </a:xfrm>
            <a:prstGeom prst="rect">
              <a:avLst/>
            </a:prstGeom>
          </p:spPr>
        </p:pic>
        <p:pic>
          <p:nvPicPr>
            <p:cNvPr id="43" name="Imagem 42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260791" y="5745007"/>
              <a:ext cx="466790" cy="419158"/>
            </a:xfrm>
            <a:prstGeom prst="rect">
              <a:avLst/>
            </a:prstGeom>
          </p:spPr>
        </p:pic>
        <p:pic>
          <p:nvPicPr>
            <p:cNvPr id="44" name="Imagem 43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2439610" y="5753265"/>
              <a:ext cx="571580" cy="371527"/>
            </a:xfrm>
            <a:prstGeom prst="rect">
              <a:avLst/>
            </a:prstGeom>
          </p:spPr>
        </p:pic>
        <p:pic>
          <p:nvPicPr>
            <p:cNvPr id="45" name="Imagem 44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352376" y="4955311"/>
              <a:ext cx="485843" cy="381053"/>
            </a:xfrm>
            <a:prstGeom prst="rect">
              <a:avLst/>
            </a:prstGeom>
          </p:spPr>
        </p:pic>
        <p:pic>
          <p:nvPicPr>
            <p:cNvPr id="46" name="Imagem 45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267985" y="3874082"/>
              <a:ext cx="543001" cy="419158"/>
            </a:xfrm>
            <a:prstGeom prst="rect">
              <a:avLst/>
            </a:prstGeom>
          </p:spPr>
        </p:pic>
      </p:grpSp>
      <p:grpSp>
        <p:nvGrpSpPr>
          <p:cNvPr id="64" name="Grupo 63"/>
          <p:cNvGrpSpPr/>
          <p:nvPr/>
        </p:nvGrpSpPr>
        <p:grpSpPr>
          <a:xfrm>
            <a:off x="13148382" y="3815191"/>
            <a:ext cx="4122859" cy="3031483"/>
            <a:chOff x="13049690" y="4160661"/>
            <a:chExt cx="4122859" cy="3031483"/>
          </a:xfrm>
        </p:grpSpPr>
        <p:cxnSp>
          <p:nvCxnSpPr>
            <p:cNvPr id="51" name="Conector de seta reta 50"/>
            <p:cNvCxnSpPr/>
            <p:nvPr/>
          </p:nvCxnSpPr>
          <p:spPr>
            <a:xfrm flipV="1">
              <a:off x="13636905" y="4160661"/>
              <a:ext cx="0" cy="2880000"/>
            </a:xfrm>
            <a:prstGeom prst="straightConnector1">
              <a:avLst/>
            </a:prstGeom>
            <a:ln w="28575"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de seta reta 51"/>
            <p:cNvCxnSpPr/>
            <p:nvPr/>
          </p:nvCxnSpPr>
          <p:spPr>
            <a:xfrm rot="5400000" flipV="1">
              <a:off x="15237107" y="4815130"/>
              <a:ext cx="0" cy="3870885"/>
            </a:xfrm>
            <a:prstGeom prst="straightConnector1">
              <a:avLst/>
            </a:prstGeom>
            <a:ln w="28575"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to 52"/>
            <p:cNvCxnSpPr/>
            <p:nvPr/>
          </p:nvCxnSpPr>
          <p:spPr>
            <a:xfrm>
              <a:off x="13636905" y="6202396"/>
              <a:ext cx="596900" cy="0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tângulo 53"/>
            <p:cNvSpPr/>
            <p:nvPr/>
          </p:nvSpPr>
          <p:spPr>
            <a:xfrm>
              <a:off x="14233805" y="5130079"/>
              <a:ext cx="2273300" cy="1072317"/>
            </a:xfrm>
            <a:prstGeom prst="rect">
              <a:avLst/>
            </a:prstGeom>
            <a:noFill/>
            <a:ln>
              <a:solidFill>
                <a:schemeClr val="tx2">
                  <a:lumMod val="25000"/>
                  <a:alpha val="42000"/>
                </a:schemeClr>
              </a:solidFill>
              <a:prstDash val="dashDot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5" name="Conector reto 54"/>
            <p:cNvCxnSpPr/>
            <p:nvPr/>
          </p:nvCxnSpPr>
          <p:spPr>
            <a:xfrm>
              <a:off x="13636905" y="5135596"/>
              <a:ext cx="596900" cy="0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to 55"/>
            <p:cNvCxnSpPr/>
            <p:nvPr/>
          </p:nvCxnSpPr>
          <p:spPr>
            <a:xfrm rot="16200000">
              <a:off x="13945805" y="6462572"/>
              <a:ext cx="576000" cy="0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to 56"/>
            <p:cNvCxnSpPr/>
            <p:nvPr/>
          </p:nvCxnSpPr>
          <p:spPr>
            <a:xfrm rot="16200000">
              <a:off x="16206405" y="6480544"/>
              <a:ext cx="576000" cy="0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Imagem 5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6750081" y="6842809"/>
              <a:ext cx="295316" cy="304843"/>
            </a:xfrm>
            <a:prstGeom prst="rect">
              <a:avLst/>
            </a:prstGeom>
          </p:spPr>
        </p:pic>
        <p:pic>
          <p:nvPicPr>
            <p:cNvPr id="59" name="Imagem 58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3205529" y="4231988"/>
              <a:ext cx="342948" cy="304843"/>
            </a:xfrm>
            <a:prstGeom prst="rect">
              <a:avLst/>
            </a:prstGeom>
          </p:spPr>
        </p:pic>
        <p:pic>
          <p:nvPicPr>
            <p:cNvPr id="60" name="Imagem 59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4042496" y="6772986"/>
              <a:ext cx="466790" cy="419158"/>
            </a:xfrm>
            <a:prstGeom prst="rect">
              <a:avLst/>
            </a:prstGeom>
          </p:spPr>
        </p:pic>
        <p:pic>
          <p:nvPicPr>
            <p:cNvPr id="61" name="Imagem 60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6221315" y="6781244"/>
              <a:ext cx="571580" cy="371527"/>
            </a:xfrm>
            <a:prstGeom prst="rect">
              <a:avLst/>
            </a:prstGeom>
          </p:spPr>
        </p:pic>
        <p:pic>
          <p:nvPicPr>
            <p:cNvPr id="62" name="Imagem 61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3134081" y="5983290"/>
              <a:ext cx="485843" cy="381053"/>
            </a:xfrm>
            <a:prstGeom prst="rect">
              <a:avLst/>
            </a:prstGeom>
          </p:spPr>
        </p:pic>
        <p:pic>
          <p:nvPicPr>
            <p:cNvPr id="63" name="Imagem 62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3049690" y="4902061"/>
              <a:ext cx="543001" cy="419158"/>
            </a:xfrm>
            <a:prstGeom prst="rect">
              <a:avLst/>
            </a:prstGeom>
          </p:spPr>
        </p:pic>
        <p:sp>
          <p:nvSpPr>
            <p:cNvPr id="48" name="Forma livre 47"/>
            <p:cNvSpPr/>
            <p:nvPr/>
          </p:nvSpPr>
          <p:spPr>
            <a:xfrm>
              <a:off x="14617700" y="5107666"/>
              <a:ext cx="1435100" cy="1089934"/>
            </a:xfrm>
            <a:custGeom>
              <a:avLst/>
              <a:gdLst>
                <a:gd name="connsiteX0" fmla="*/ 0 w 1435100"/>
                <a:gd name="connsiteY0" fmla="*/ 482600 h 1054100"/>
                <a:gd name="connsiteX1" fmla="*/ 508000 w 1435100"/>
                <a:gd name="connsiteY1" fmla="*/ 12700 h 1054100"/>
                <a:gd name="connsiteX2" fmla="*/ 1231900 w 1435100"/>
                <a:gd name="connsiteY2" fmla="*/ 0 h 1054100"/>
                <a:gd name="connsiteX3" fmla="*/ 1435100 w 1435100"/>
                <a:gd name="connsiteY3" fmla="*/ 736600 h 1054100"/>
                <a:gd name="connsiteX4" fmla="*/ 774700 w 1435100"/>
                <a:gd name="connsiteY4" fmla="*/ 1054100 h 1054100"/>
                <a:gd name="connsiteX5" fmla="*/ 0 w 1435100"/>
                <a:gd name="connsiteY5" fmla="*/ 482600 h 105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5100" h="1054100">
                  <a:moveTo>
                    <a:pt x="0" y="482600"/>
                  </a:moveTo>
                  <a:lnTo>
                    <a:pt x="508000" y="12700"/>
                  </a:lnTo>
                  <a:lnTo>
                    <a:pt x="1231900" y="0"/>
                  </a:lnTo>
                  <a:lnTo>
                    <a:pt x="1435100" y="736600"/>
                  </a:lnTo>
                  <a:lnTo>
                    <a:pt x="774700" y="1054100"/>
                  </a:lnTo>
                  <a:lnTo>
                    <a:pt x="0" y="482600"/>
                  </a:lnTo>
                  <a:close/>
                </a:path>
              </a:pathLst>
            </a:custGeom>
            <a:solidFill>
              <a:schemeClr val="accent2">
                <a:alpha val="46000"/>
              </a:schemeClr>
            </a:solidFill>
            <a:ln>
              <a:solidFill>
                <a:schemeClr val="accent2">
                  <a:shade val="50000"/>
                  <a:alpha val="38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5" name="Chave esquerda 64"/>
          <p:cNvSpPr/>
          <p:nvPr/>
        </p:nvSpPr>
        <p:spPr>
          <a:xfrm>
            <a:off x="652406" y="2118242"/>
            <a:ext cx="161606" cy="1517151"/>
          </a:xfrm>
          <a:prstGeom prst="lef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Seta para a esquerda e para cima 48"/>
          <p:cNvSpPr/>
          <p:nvPr/>
        </p:nvSpPr>
        <p:spPr>
          <a:xfrm rot="13163554">
            <a:off x="12331907" y="3269782"/>
            <a:ext cx="924629" cy="895397"/>
          </a:xfrm>
          <a:prstGeom prst="leftUpArrow">
            <a:avLst>
              <a:gd name="adj1" fmla="val 17799"/>
              <a:gd name="adj2" fmla="val 25000"/>
              <a:gd name="adj3" fmla="val 21008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05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28" grpId="0" animBg="1"/>
      <p:bldP spid="65" grpId="0" animBg="1"/>
      <p:bldP spid="4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/>
        </p:nvSpPr>
        <p:spPr>
          <a:xfrm>
            <a:off x="152400" y="9570725"/>
            <a:ext cx="13711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is a registered trademark. All rights re</a:t>
            </a:r>
            <a:r>
              <a:rPr lang="pt-BR" sz="11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served.</a:t>
            </a:r>
            <a:endParaRPr sz="1100" b="0" i="0" u="none" strike="noStrike" cap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85" name="Google Shape;18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74756" y="7304592"/>
            <a:ext cx="1997626" cy="19976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aixaDeTexto 3"/>
          <p:cNvSpPr txBox="1"/>
          <p:nvPr/>
        </p:nvSpPr>
        <p:spPr>
          <a:xfrm>
            <a:off x="825500" y="533400"/>
            <a:ext cx="12827000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Classificação dos Problemas de Otimização</a:t>
            </a:r>
          </a:p>
          <a:p>
            <a:endParaRPr lang="pt-BR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Número de variáveis de decisão:</a:t>
            </a:r>
          </a:p>
          <a:p>
            <a:pPr lvl="3" indent="-342900">
              <a:buFont typeface="Arial" panose="020B0604020202020204" pitchFamily="34" charset="0"/>
              <a:buChar char="•"/>
            </a:pPr>
            <a:r>
              <a:rPr lang="pt-BR" sz="2400" dirty="0" smtClean="0"/>
              <a:t>Uma: </a:t>
            </a:r>
            <a:r>
              <a:rPr lang="pt-BR" sz="24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monovariável</a:t>
            </a:r>
            <a:endParaRPr lang="pt-BR" sz="2400" b="1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3" indent="-342900">
              <a:buFont typeface="Arial" panose="020B0604020202020204" pitchFamily="34" charset="0"/>
              <a:buChar char="•"/>
            </a:pPr>
            <a:r>
              <a:rPr lang="pt-BR" sz="2400" dirty="0" smtClean="0"/>
              <a:t>Muitas: </a:t>
            </a:r>
            <a:r>
              <a:rPr lang="pt-BR" sz="24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Multivariável</a:t>
            </a:r>
            <a:endParaRPr lang="pt-BR" sz="2400" b="1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Tipo de função objetivo: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pt-BR" sz="2400" dirty="0" smtClean="0"/>
              <a:t>Função que é linear com respeito às variáveis de decisão: </a:t>
            </a:r>
            <a:r>
              <a:rPr lang="pt-BR" sz="2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pt-BR" sz="2400" dirty="0" smtClean="0"/>
              <a:t>Função que é quadrática com respeito às variáveis de decisão: </a:t>
            </a:r>
            <a:r>
              <a:rPr lang="pt-BR" sz="2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quadrático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pt-BR" sz="2400" dirty="0" smtClean="0"/>
              <a:t>Função que é não linear com respeito às variáveis de decisão: </a:t>
            </a:r>
            <a:r>
              <a:rPr lang="pt-BR" sz="2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não linear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 do problema:</a:t>
            </a:r>
          </a:p>
          <a:p>
            <a:pPr lvl="4" indent="-342900">
              <a:buFont typeface="Arial" panose="020B0604020202020204" pitchFamily="34" charset="0"/>
              <a:buChar char="•"/>
            </a:pPr>
            <a:r>
              <a:rPr lang="pt-BR" sz="2400" dirty="0" smtClean="0"/>
              <a:t>Com restrições: </a:t>
            </a:r>
            <a:r>
              <a:rPr lang="pt-BR" sz="2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restrito</a:t>
            </a:r>
          </a:p>
          <a:p>
            <a:pPr lvl="4" indent="-342900">
              <a:buFont typeface="Arial" panose="020B0604020202020204" pitchFamily="34" charset="0"/>
              <a:buChar char="•"/>
            </a:pPr>
            <a:r>
              <a:rPr lang="pt-BR" sz="2400" dirty="0" smtClean="0"/>
              <a:t>Sem restrições: </a:t>
            </a:r>
            <a:r>
              <a:rPr lang="pt-BR" sz="2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irrestrito</a:t>
            </a:r>
          </a:p>
          <a:p>
            <a:pPr marL="342900" lvl="3" indent="-342900">
              <a:buFont typeface="+mj-lt"/>
              <a:buAutoNum type="arabicPeriod"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408669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/>
        </p:nvSpPr>
        <p:spPr>
          <a:xfrm>
            <a:off x="152400" y="9570725"/>
            <a:ext cx="13711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is a registered trademark. All rights re</a:t>
            </a:r>
            <a:r>
              <a:rPr lang="pt-BR" sz="11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served.</a:t>
            </a:r>
            <a:endParaRPr sz="1100" b="0" i="0" u="none" strike="noStrike" cap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85" name="Google Shape;18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74756" y="7304592"/>
            <a:ext cx="1997626" cy="19976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aixaDeTexto 3"/>
          <p:cNvSpPr txBox="1"/>
          <p:nvPr/>
        </p:nvSpPr>
        <p:spPr>
          <a:xfrm>
            <a:off x="2057400" y="1625600"/>
            <a:ext cx="12827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 algn="just"/>
            <a:r>
              <a:rPr lang="pt-B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Deseja-se </a:t>
            </a:r>
            <a: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gerar um grande </a:t>
            </a:r>
            <a:r>
              <a:rPr lang="pt-B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número </a:t>
            </a:r>
            <a: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pontos </a:t>
            </a:r>
            <a:r>
              <a:rPr lang="pt-B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que, </a:t>
            </a:r>
            <a: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certa forma descreva o conjunto de soluções eficientes, sem ainda levar em consideração a preferência do decisor quanto a tais pontos</a:t>
            </a:r>
          </a:p>
          <a:p>
            <a:pPr lvl="3" algn="just"/>
            <a:endParaRPr lang="pt-B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3" algn="just"/>
            <a: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problema a ser tratado a partir de agora é o de determinar um conjunto de pontos que seja representativo do conjunto de soluções eficientes do problema. </a:t>
            </a:r>
            <a:endParaRPr lang="pt-BR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2470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74756" y="7304592"/>
            <a:ext cx="1997626" cy="19976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aixaDeTexto 3"/>
          <p:cNvSpPr txBox="1"/>
          <p:nvPr/>
        </p:nvSpPr>
        <p:spPr>
          <a:xfrm>
            <a:off x="890847" y="952500"/>
            <a:ext cx="87865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Dominância</a:t>
            </a:r>
          </a:p>
          <a:p>
            <a:endParaRPr lang="pt-B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Quando resolvemos um problema de otimização </a:t>
            </a:r>
            <a:r>
              <a:rPr lang="pt-BR" sz="2000" dirty="0" err="1" smtClean="0"/>
              <a:t>multiobjetivo</a:t>
            </a:r>
            <a:r>
              <a:rPr lang="pt-BR" sz="2000" dirty="0" smtClean="0"/>
              <a:t> encontramos várias soluções.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Somente um pequeno subconjunto destas soluções são de interesse.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Para a solução ser interessante deve existir uma relação de dominância entre a solução considerada e outras soluções no seguinte sentido: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890847" y="3580132"/>
                <a:ext cx="8140700" cy="1323439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  <a:alpha val="22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2000" b="1" i="1" dirty="0" smtClean="0">
                    <a:latin typeface="+mj-lt"/>
                  </a:rPr>
                  <a:t>Dizemos que um vetor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pt-BR" sz="20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pt-BR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sz="2000" b="1" i="1" dirty="0" smtClean="0">
                    <a:latin typeface="+mj-lt"/>
                  </a:rPr>
                  <a:t> domina um vetor </a:t>
                </a:r>
                <a:r>
                  <a:rPr lang="pt-BR" sz="2000" b="1" i="1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pt-BR" sz="20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pt-BR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sz="2000" b="1" i="1" dirty="0" smtClean="0">
                    <a:latin typeface="+mj-lt"/>
                  </a:rPr>
                  <a:t> se:</a:t>
                </a:r>
              </a:p>
              <a:p>
                <a:pPr algn="just"/>
                <a:endParaRPr lang="pt-BR" sz="2000" b="1" i="1" dirty="0" smtClean="0">
                  <a:latin typeface="+mj-lt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sz="2000" b="1" i="1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pt-BR" sz="20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pt-BR" sz="20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sz="2000" b="1" i="1" dirty="0" smtClean="0">
                    <a:latin typeface="+mj-lt"/>
                  </a:rPr>
                  <a:t> é pelo menos tão bom quanto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pt-BR" sz="20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pt-BR" sz="20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sz="2000" b="1" i="1" dirty="0">
                    <a:latin typeface="+mj-lt"/>
                  </a:rPr>
                  <a:t> </a:t>
                </a:r>
                <a:r>
                  <a:rPr lang="pt-BR" sz="2000" b="1" i="1" dirty="0" smtClean="0">
                    <a:latin typeface="+mj-lt"/>
                  </a:rPr>
                  <a:t> em todos os objetivos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sz="2000" b="1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pt-BR" sz="20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pt-BR" sz="20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sz="2000" b="1" dirty="0" smtClean="0">
                    <a:latin typeface="+mj-lt"/>
                  </a:rPr>
                  <a:t> é estritamente melhor que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pt-BR" sz="20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pt-BR" sz="20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sz="2000" b="1" dirty="0">
                    <a:latin typeface="+mj-lt"/>
                  </a:rPr>
                  <a:t> </a:t>
                </a:r>
                <a:r>
                  <a:rPr lang="pt-BR" sz="2000" b="1" dirty="0" smtClean="0">
                    <a:latin typeface="+mj-lt"/>
                  </a:rPr>
                  <a:t> para pelo menos um objetivo</a:t>
                </a:r>
                <a:endParaRPr lang="pt-BR" sz="20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847" y="3580132"/>
                <a:ext cx="8140700" cy="1323439"/>
              </a:xfrm>
              <a:prstGeom prst="rect">
                <a:avLst/>
              </a:prstGeom>
              <a:blipFill rotWithShape="0">
                <a:blip r:embed="rId4"/>
                <a:stretch>
                  <a:fillRect l="-749" t="-1843" b="-783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ixaDeTexto 5"/>
          <p:cNvSpPr txBox="1"/>
          <p:nvPr/>
        </p:nvSpPr>
        <p:spPr>
          <a:xfrm>
            <a:off x="890847" y="5381562"/>
            <a:ext cx="7719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 smtClean="0"/>
              <a:t>Soluções que dominam outras mas </a:t>
            </a:r>
            <a:r>
              <a:rPr lang="pt-B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não há uma relação de dominância</a:t>
            </a:r>
            <a:r>
              <a:rPr lang="pt-BR" sz="2000" dirty="0" smtClean="0"/>
              <a:t> entre si são chamadas de soluções ótimas no sentido de Pareto (ou </a:t>
            </a:r>
            <a:r>
              <a:rPr lang="pt-B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soluções não dominadas</a:t>
            </a:r>
            <a:r>
              <a:rPr lang="pt-BR" sz="2000" dirty="0" smtClean="0"/>
              <a:t>).</a:t>
            </a:r>
            <a:endParaRPr lang="pt-BR" sz="2000" dirty="0"/>
          </a:p>
        </p:txBody>
      </p:sp>
      <p:grpSp>
        <p:nvGrpSpPr>
          <p:cNvPr id="10" name="Grupo 9"/>
          <p:cNvGrpSpPr/>
          <p:nvPr/>
        </p:nvGrpSpPr>
        <p:grpSpPr>
          <a:xfrm>
            <a:off x="10245146" y="712253"/>
            <a:ext cx="6028423" cy="6016352"/>
            <a:chOff x="1785745" y="2110487"/>
            <a:chExt cx="6028423" cy="6016352"/>
          </a:xfrm>
        </p:grpSpPr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833458" y="4784033"/>
              <a:ext cx="5974080" cy="626987"/>
            </a:xfrm>
            <a:prstGeom prst="rect">
              <a:avLst/>
            </a:prstGeom>
          </p:spPr>
        </p:pic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840088" y="7457580"/>
              <a:ext cx="5974080" cy="626987"/>
            </a:xfrm>
            <a:prstGeom prst="rect">
              <a:avLst/>
            </a:prstGeom>
          </p:spPr>
        </p:pic>
        <p:sp>
          <p:nvSpPr>
            <p:cNvPr id="13" name="Forma livre 12"/>
            <p:cNvSpPr/>
            <p:nvPr/>
          </p:nvSpPr>
          <p:spPr>
            <a:xfrm>
              <a:off x="3021496" y="2690191"/>
              <a:ext cx="4200939" cy="4243188"/>
            </a:xfrm>
            <a:custGeom>
              <a:avLst/>
              <a:gdLst>
                <a:gd name="connsiteX0" fmla="*/ 0 w 4200939"/>
                <a:gd name="connsiteY0" fmla="*/ 0 h 4243188"/>
                <a:gd name="connsiteX1" fmla="*/ 291547 w 4200939"/>
                <a:gd name="connsiteY1" fmla="*/ 1510748 h 4243188"/>
                <a:gd name="connsiteX2" fmla="*/ 954156 w 4200939"/>
                <a:gd name="connsiteY2" fmla="*/ 2650435 h 4243188"/>
                <a:gd name="connsiteX3" fmla="*/ 1948069 w 4200939"/>
                <a:gd name="connsiteY3" fmla="*/ 3564835 h 4243188"/>
                <a:gd name="connsiteX4" fmla="*/ 2756452 w 4200939"/>
                <a:gd name="connsiteY4" fmla="*/ 3962400 h 4243188"/>
                <a:gd name="connsiteX5" fmla="*/ 3697356 w 4200939"/>
                <a:gd name="connsiteY5" fmla="*/ 4214192 h 4243188"/>
                <a:gd name="connsiteX6" fmla="*/ 4200939 w 4200939"/>
                <a:gd name="connsiteY6" fmla="*/ 4227444 h 424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00939" h="4243188">
                  <a:moveTo>
                    <a:pt x="0" y="0"/>
                  </a:moveTo>
                  <a:cubicBezTo>
                    <a:pt x="66260" y="534504"/>
                    <a:pt x="132521" y="1069009"/>
                    <a:pt x="291547" y="1510748"/>
                  </a:cubicBezTo>
                  <a:cubicBezTo>
                    <a:pt x="450573" y="1952487"/>
                    <a:pt x="678069" y="2308087"/>
                    <a:pt x="954156" y="2650435"/>
                  </a:cubicBezTo>
                  <a:cubicBezTo>
                    <a:pt x="1230243" y="2992783"/>
                    <a:pt x="1647686" y="3346174"/>
                    <a:pt x="1948069" y="3564835"/>
                  </a:cubicBezTo>
                  <a:cubicBezTo>
                    <a:pt x="2248452" y="3783496"/>
                    <a:pt x="2464904" y="3854174"/>
                    <a:pt x="2756452" y="3962400"/>
                  </a:cubicBezTo>
                  <a:cubicBezTo>
                    <a:pt x="3048000" y="4070626"/>
                    <a:pt x="3456608" y="4170018"/>
                    <a:pt x="3697356" y="4214192"/>
                  </a:cubicBezTo>
                  <a:cubicBezTo>
                    <a:pt x="3938104" y="4258366"/>
                    <a:pt x="4069521" y="4242905"/>
                    <a:pt x="4200939" y="4227444"/>
                  </a:cubicBezTo>
                </a:path>
              </a:pathLst>
            </a:custGeom>
            <a:noFill/>
            <a:ln w="57150">
              <a:solidFill>
                <a:srgbClr val="DB4C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70972" y="2690191"/>
              <a:ext cx="3976374" cy="3565771"/>
            </a:xfrm>
            <a:prstGeom prst="rect">
              <a:avLst/>
            </a:prstGeom>
          </p:spPr>
        </p:pic>
        <p:sp>
          <p:nvSpPr>
            <p:cNvPr id="15" name="CaixaDeTexto 14"/>
            <p:cNvSpPr txBox="1"/>
            <p:nvPr/>
          </p:nvSpPr>
          <p:spPr>
            <a:xfrm>
              <a:off x="3065865" y="2276905"/>
              <a:ext cx="10102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 smtClean="0">
                  <a:solidFill>
                    <a:srgbClr val="C00000"/>
                  </a:solidFill>
                </a:rPr>
                <a:t>Fronteira</a:t>
              </a:r>
              <a:r>
                <a:rPr lang="pt-BR" b="1" dirty="0" smtClean="0">
                  <a:solidFill>
                    <a:schemeClr val="accent2">
                      <a:lumMod val="50000"/>
                    </a:schemeClr>
                  </a:solidFill>
                </a:rPr>
                <a:t> </a:t>
              </a:r>
            </a:p>
            <a:p>
              <a:r>
                <a:rPr lang="pt-BR" b="1" dirty="0" smtClean="0">
                  <a:solidFill>
                    <a:schemeClr val="accent2">
                      <a:lumMod val="50000"/>
                    </a:schemeClr>
                  </a:solidFill>
                </a:rPr>
                <a:t>de Pareto</a:t>
              </a:r>
              <a:endParaRPr lang="pt-BR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cxnSp>
          <p:nvCxnSpPr>
            <p:cNvPr id="16" name="Conector reto 15"/>
            <p:cNvCxnSpPr/>
            <p:nvPr/>
          </p:nvCxnSpPr>
          <p:spPr>
            <a:xfrm flipH="1">
              <a:off x="3021496" y="2690191"/>
              <a:ext cx="0" cy="4243188"/>
            </a:xfrm>
            <a:prstGeom prst="line">
              <a:avLst/>
            </a:prstGeom>
            <a:ln w="571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/>
          </p:nvCxnSpPr>
          <p:spPr>
            <a:xfrm flipH="1" flipV="1">
              <a:off x="3021495" y="6941472"/>
              <a:ext cx="4200940" cy="2667"/>
            </a:xfrm>
            <a:prstGeom prst="line">
              <a:avLst/>
            </a:prstGeom>
            <a:ln w="571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Estrela de 5 pontas 17"/>
            <p:cNvSpPr/>
            <p:nvPr/>
          </p:nvSpPr>
          <p:spPr>
            <a:xfrm>
              <a:off x="2893561" y="6782446"/>
              <a:ext cx="291600" cy="29154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CaixaDeTexto 18"/>
            <p:cNvSpPr txBox="1"/>
            <p:nvPr/>
          </p:nvSpPr>
          <p:spPr>
            <a:xfrm>
              <a:off x="3021009" y="6333551"/>
              <a:ext cx="9300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solidFill>
                    <a:srgbClr val="C00000"/>
                  </a:solidFill>
                </a:rPr>
                <a:t>Solução </a:t>
              </a:r>
            </a:p>
            <a:p>
              <a:pPr algn="ctr"/>
              <a:r>
                <a:rPr lang="pt-BR" b="1" dirty="0" smtClean="0">
                  <a:solidFill>
                    <a:srgbClr val="C00000"/>
                  </a:solidFill>
                </a:rPr>
                <a:t>utópica</a:t>
              </a:r>
              <a:endParaRPr lang="pt-BR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0" name="CaixaDeTexto 19"/>
            <p:cNvSpPr txBox="1"/>
            <p:nvPr/>
          </p:nvSpPr>
          <p:spPr>
            <a:xfrm>
              <a:off x="4334576" y="7480508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Função </a:t>
              </a:r>
            </a:p>
            <a:p>
              <a:pPr algn="ctr"/>
              <a:r>
                <a:rPr lang="pt-BR" sz="1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Objetivo</a:t>
              </a:r>
              <a:endParaRPr lang="pt-BR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CaixaDeTexto 20"/>
            <p:cNvSpPr txBox="1"/>
            <p:nvPr/>
          </p:nvSpPr>
          <p:spPr>
            <a:xfrm>
              <a:off x="6461536" y="7619008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Ruim</a:t>
              </a:r>
              <a:endParaRPr lang="pt-BR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CaixaDeTexto 21"/>
            <p:cNvSpPr txBox="1"/>
            <p:nvPr/>
          </p:nvSpPr>
          <p:spPr>
            <a:xfrm>
              <a:off x="2460486" y="7586408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Bom</a:t>
              </a:r>
              <a:endParaRPr lang="pt-BR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CaixaDeTexto 22"/>
            <p:cNvSpPr txBox="1"/>
            <p:nvPr/>
          </p:nvSpPr>
          <p:spPr>
            <a:xfrm rot="16200000">
              <a:off x="1554913" y="4460867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Função </a:t>
              </a:r>
            </a:p>
            <a:p>
              <a:pPr algn="ctr"/>
              <a:r>
                <a:rPr lang="pt-BR" sz="1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Objetivo</a:t>
              </a:r>
              <a:endParaRPr lang="pt-BR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CaixaDeTexto 23"/>
            <p:cNvSpPr txBox="1"/>
            <p:nvPr/>
          </p:nvSpPr>
          <p:spPr>
            <a:xfrm rot="16200000">
              <a:off x="1761046" y="6550971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Bom</a:t>
              </a:r>
              <a:endParaRPr lang="pt-BR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" name="CaixaDeTexto 24"/>
            <p:cNvSpPr txBox="1"/>
            <p:nvPr/>
          </p:nvSpPr>
          <p:spPr>
            <a:xfrm rot="16200000">
              <a:off x="1728037" y="2779669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Ruim</a:t>
              </a:r>
              <a:endParaRPr lang="pt-BR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6" name="Conector de seta reta 25"/>
            <p:cNvCxnSpPr/>
            <p:nvPr/>
          </p:nvCxnSpPr>
          <p:spPr>
            <a:xfrm>
              <a:off x="5559159" y="7803673"/>
              <a:ext cx="801884" cy="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/>
            <p:cNvCxnSpPr/>
            <p:nvPr/>
          </p:nvCxnSpPr>
          <p:spPr>
            <a:xfrm flipH="1">
              <a:off x="3329127" y="7803673"/>
              <a:ext cx="801884" cy="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de seta reta 27"/>
            <p:cNvCxnSpPr/>
            <p:nvPr/>
          </p:nvCxnSpPr>
          <p:spPr>
            <a:xfrm rot="5400000" flipH="1">
              <a:off x="1730077" y="3746151"/>
              <a:ext cx="801884" cy="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de seta reta 28"/>
            <p:cNvCxnSpPr/>
            <p:nvPr/>
          </p:nvCxnSpPr>
          <p:spPr>
            <a:xfrm rot="16200000" flipH="1" flipV="1">
              <a:off x="1752640" y="5855020"/>
              <a:ext cx="801884" cy="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aixaDeTexto 7"/>
          <p:cNvSpPr txBox="1"/>
          <p:nvPr/>
        </p:nvSpPr>
        <p:spPr>
          <a:xfrm>
            <a:off x="886987" y="7470586"/>
            <a:ext cx="7874000" cy="1323439"/>
          </a:xfrm>
          <a:prstGeom prst="rect">
            <a:avLst/>
          </a:prstGeom>
          <a:solidFill>
            <a:schemeClr val="accent2">
              <a:lumMod val="60000"/>
              <a:lumOff val="40000"/>
              <a:alpha val="22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Ponto ideal</a:t>
            </a:r>
          </a:p>
          <a:p>
            <a:pPr algn="just"/>
            <a:endParaRPr lang="pt-BR" sz="2000" dirty="0"/>
          </a:p>
          <a:p>
            <a:pPr algn="just"/>
            <a:r>
              <a:rPr lang="pt-BR" sz="2000" dirty="0" smtClean="0"/>
              <a:t>As coordenadas deste ponto são obtidas minimizando cada função objetivo separadamente.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57071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/>
        </p:nvSpPr>
        <p:spPr>
          <a:xfrm>
            <a:off x="152400" y="9570725"/>
            <a:ext cx="13711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is a registered trademark. All rights re</a:t>
            </a:r>
            <a:r>
              <a:rPr lang="pt-BR" sz="11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served.</a:t>
            </a:r>
            <a:endParaRPr sz="1100" b="0" i="0" u="none" strike="noStrike" cap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85" name="Google Shape;18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74756" y="7304592"/>
            <a:ext cx="1997626" cy="199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1803" y="5050095"/>
            <a:ext cx="4744112" cy="43821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1803" y="9192264"/>
            <a:ext cx="4887007" cy="50489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3296" y="4855130"/>
            <a:ext cx="5020376" cy="57158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3296" y="9097988"/>
            <a:ext cx="4972744" cy="543001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4955" y="424838"/>
            <a:ext cx="11479227" cy="1066949"/>
          </a:xfrm>
          <a:prstGeom prst="rect">
            <a:avLst/>
          </a:prstGeom>
        </p:spPr>
      </p:pic>
      <p:grpSp>
        <p:nvGrpSpPr>
          <p:cNvPr id="48" name="Grupo 47"/>
          <p:cNvGrpSpPr/>
          <p:nvPr/>
        </p:nvGrpSpPr>
        <p:grpSpPr>
          <a:xfrm>
            <a:off x="3187916" y="1573877"/>
            <a:ext cx="3820384" cy="3481207"/>
            <a:chOff x="3187916" y="1573877"/>
            <a:chExt cx="3820384" cy="3481207"/>
          </a:xfrm>
        </p:grpSpPr>
        <p:sp>
          <p:nvSpPr>
            <p:cNvPr id="25" name="Forma livre 24"/>
            <p:cNvSpPr/>
            <p:nvPr/>
          </p:nvSpPr>
          <p:spPr>
            <a:xfrm>
              <a:off x="3686864" y="2039825"/>
              <a:ext cx="3072539" cy="2314569"/>
            </a:xfrm>
            <a:custGeom>
              <a:avLst/>
              <a:gdLst>
                <a:gd name="connsiteX0" fmla="*/ 2484 w 3583884"/>
                <a:gd name="connsiteY0" fmla="*/ 0 h 2314569"/>
                <a:gd name="connsiteX1" fmla="*/ 243784 w 3583884"/>
                <a:gd name="connsiteY1" fmla="*/ 1384300 h 2314569"/>
                <a:gd name="connsiteX2" fmla="*/ 1539184 w 3583884"/>
                <a:gd name="connsiteY2" fmla="*/ 2171700 h 2314569"/>
                <a:gd name="connsiteX3" fmla="*/ 3583884 w 3583884"/>
                <a:gd name="connsiteY3" fmla="*/ 2311400 h 231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3884" h="2314569">
                  <a:moveTo>
                    <a:pt x="2484" y="0"/>
                  </a:moveTo>
                  <a:cubicBezTo>
                    <a:pt x="-4925" y="511175"/>
                    <a:pt x="-12333" y="1022350"/>
                    <a:pt x="243784" y="1384300"/>
                  </a:cubicBezTo>
                  <a:cubicBezTo>
                    <a:pt x="499901" y="1746250"/>
                    <a:pt x="982501" y="2017183"/>
                    <a:pt x="1539184" y="2171700"/>
                  </a:cubicBezTo>
                  <a:cubicBezTo>
                    <a:pt x="2095867" y="2326217"/>
                    <a:pt x="2839875" y="2318808"/>
                    <a:pt x="3583884" y="2311400"/>
                  </a:cubicBezTo>
                </a:path>
              </a:pathLst>
            </a:custGeom>
            <a:noFill/>
            <a:ln w="57150">
              <a:solidFill>
                <a:srgbClr val="FF6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8" name="Grupo 27"/>
            <p:cNvGrpSpPr/>
            <p:nvPr/>
          </p:nvGrpSpPr>
          <p:grpSpPr>
            <a:xfrm>
              <a:off x="3187916" y="1573877"/>
              <a:ext cx="3820384" cy="3481207"/>
              <a:chOff x="1285016" y="1263155"/>
              <a:chExt cx="3820384" cy="3481207"/>
            </a:xfrm>
          </p:grpSpPr>
          <p:pic>
            <p:nvPicPr>
              <p:cNvPr id="29" name="Imagem 28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00557" y="4268046"/>
                <a:ext cx="304843" cy="476316"/>
              </a:xfrm>
              <a:prstGeom prst="rect">
                <a:avLst/>
              </a:prstGeom>
            </p:spPr>
          </p:pic>
          <p:pic>
            <p:nvPicPr>
              <p:cNvPr id="30" name="Imagem 29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85016" y="1263155"/>
                <a:ext cx="314369" cy="457264"/>
              </a:xfrm>
              <a:prstGeom prst="rect">
                <a:avLst/>
              </a:prstGeom>
            </p:spPr>
          </p:pic>
          <p:cxnSp>
            <p:nvCxnSpPr>
              <p:cNvPr id="31" name="Conector de seta reta 30"/>
              <p:cNvCxnSpPr/>
              <p:nvPr/>
            </p:nvCxnSpPr>
            <p:spPr>
              <a:xfrm flipV="1">
                <a:off x="1663701" y="1333500"/>
                <a:ext cx="0" cy="28448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de seta reta 31"/>
              <p:cNvCxnSpPr/>
              <p:nvPr/>
            </p:nvCxnSpPr>
            <p:spPr>
              <a:xfrm>
                <a:off x="1663701" y="4179890"/>
                <a:ext cx="3441699" cy="731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9" name="Grupo 48"/>
          <p:cNvGrpSpPr/>
          <p:nvPr/>
        </p:nvGrpSpPr>
        <p:grpSpPr>
          <a:xfrm>
            <a:off x="10347506" y="1533400"/>
            <a:ext cx="3820384" cy="3481207"/>
            <a:chOff x="10347506" y="1533400"/>
            <a:chExt cx="3820384" cy="3481207"/>
          </a:xfrm>
        </p:grpSpPr>
        <p:grpSp>
          <p:nvGrpSpPr>
            <p:cNvPr id="23" name="Grupo 22"/>
            <p:cNvGrpSpPr/>
            <p:nvPr/>
          </p:nvGrpSpPr>
          <p:grpSpPr>
            <a:xfrm>
              <a:off x="10347506" y="1533400"/>
              <a:ext cx="3820384" cy="3481207"/>
              <a:chOff x="1285016" y="1263155"/>
              <a:chExt cx="3820384" cy="3481207"/>
            </a:xfrm>
          </p:grpSpPr>
          <p:pic>
            <p:nvPicPr>
              <p:cNvPr id="13" name="Imagem 1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00557" y="4268046"/>
                <a:ext cx="304843" cy="476316"/>
              </a:xfrm>
              <a:prstGeom prst="rect">
                <a:avLst/>
              </a:prstGeom>
            </p:spPr>
          </p:pic>
          <p:pic>
            <p:nvPicPr>
              <p:cNvPr id="14" name="Imagem 1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85016" y="1263155"/>
                <a:ext cx="314369" cy="457264"/>
              </a:xfrm>
              <a:prstGeom prst="rect">
                <a:avLst/>
              </a:prstGeom>
            </p:spPr>
          </p:pic>
          <p:cxnSp>
            <p:nvCxnSpPr>
              <p:cNvPr id="16" name="Conector de seta reta 15"/>
              <p:cNvCxnSpPr/>
              <p:nvPr/>
            </p:nvCxnSpPr>
            <p:spPr>
              <a:xfrm flipV="1">
                <a:off x="1663701" y="1333500"/>
                <a:ext cx="0" cy="28448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de seta reta 19"/>
              <p:cNvCxnSpPr/>
              <p:nvPr/>
            </p:nvCxnSpPr>
            <p:spPr>
              <a:xfrm>
                <a:off x="1663701" y="4179890"/>
                <a:ext cx="3441699" cy="731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Forma livre 26"/>
            <p:cNvSpPr/>
            <p:nvPr/>
          </p:nvSpPr>
          <p:spPr>
            <a:xfrm>
              <a:off x="10973830" y="1964524"/>
              <a:ext cx="2771676" cy="2302558"/>
            </a:xfrm>
            <a:custGeom>
              <a:avLst/>
              <a:gdLst>
                <a:gd name="connsiteX0" fmla="*/ 15776 w 2771676"/>
                <a:gd name="connsiteY0" fmla="*/ 2302558 h 2302558"/>
                <a:gd name="connsiteX1" fmla="*/ 104676 w 2771676"/>
                <a:gd name="connsiteY1" fmla="*/ 981758 h 2302558"/>
                <a:gd name="connsiteX2" fmla="*/ 803176 w 2771676"/>
                <a:gd name="connsiteY2" fmla="*/ 130858 h 2302558"/>
                <a:gd name="connsiteX3" fmla="*/ 2771676 w 2771676"/>
                <a:gd name="connsiteY3" fmla="*/ 16558 h 230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1676" h="2302558">
                  <a:moveTo>
                    <a:pt x="15776" y="2302558"/>
                  </a:moveTo>
                  <a:cubicBezTo>
                    <a:pt x="-5391" y="1823133"/>
                    <a:pt x="-26557" y="1343708"/>
                    <a:pt x="104676" y="981758"/>
                  </a:cubicBezTo>
                  <a:cubicBezTo>
                    <a:pt x="235909" y="619808"/>
                    <a:pt x="358676" y="291725"/>
                    <a:pt x="803176" y="130858"/>
                  </a:cubicBezTo>
                  <a:cubicBezTo>
                    <a:pt x="1247676" y="-30009"/>
                    <a:pt x="2009676" y="-6726"/>
                    <a:pt x="2771676" y="16558"/>
                  </a:cubicBezTo>
                </a:path>
              </a:pathLst>
            </a:custGeom>
            <a:noFill/>
            <a:ln w="57150">
              <a:solidFill>
                <a:srgbClr val="FF6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3151432" y="5894734"/>
            <a:ext cx="3820384" cy="3481207"/>
            <a:chOff x="3151432" y="5894734"/>
            <a:chExt cx="3820384" cy="3481207"/>
          </a:xfrm>
        </p:grpSpPr>
        <p:grpSp>
          <p:nvGrpSpPr>
            <p:cNvPr id="35" name="Grupo 34"/>
            <p:cNvGrpSpPr/>
            <p:nvPr/>
          </p:nvGrpSpPr>
          <p:grpSpPr>
            <a:xfrm>
              <a:off x="3151432" y="5894734"/>
              <a:ext cx="3820384" cy="3481207"/>
              <a:chOff x="1285016" y="1263155"/>
              <a:chExt cx="3820384" cy="3481207"/>
            </a:xfrm>
          </p:grpSpPr>
          <p:pic>
            <p:nvPicPr>
              <p:cNvPr id="36" name="Imagem 35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00557" y="4268046"/>
                <a:ext cx="304843" cy="476316"/>
              </a:xfrm>
              <a:prstGeom prst="rect">
                <a:avLst/>
              </a:prstGeom>
            </p:spPr>
          </p:pic>
          <p:pic>
            <p:nvPicPr>
              <p:cNvPr id="37" name="Imagem 36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85016" y="1263155"/>
                <a:ext cx="314369" cy="457264"/>
              </a:xfrm>
              <a:prstGeom prst="rect">
                <a:avLst/>
              </a:prstGeom>
            </p:spPr>
          </p:pic>
          <p:cxnSp>
            <p:nvCxnSpPr>
              <p:cNvPr id="38" name="Conector de seta reta 37"/>
              <p:cNvCxnSpPr/>
              <p:nvPr/>
            </p:nvCxnSpPr>
            <p:spPr>
              <a:xfrm flipV="1">
                <a:off x="1663701" y="1333500"/>
                <a:ext cx="0" cy="28448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de seta reta 38"/>
              <p:cNvCxnSpPr/>
              <p:nvPr/>
            </p:nvCxnSpPr>
            <p:spPr>
              <a:xfrm>
                <a:off x="1663701" y="4179890"/>
                <a:ext cx="3441699" cy="731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Forma livre 33"/>
            <p:cNvSpPr/>
            <p:nvPr/>
          </p:nvSpPr>
          <p:spPr>
            <a:xfrm>
              <a:off x="3822700" y="6362331"/>
              <a:ext cx="2565400" cy="2212770"/>
            </a:xfrm>
            <a:custGeom>
              <a:avLst/>
              <a:gdLst>
                <a:gd name="connsiteX0" fmla="*/ 0 w 2565400"/>
                <a:gd name="connsiteY0" fmla="*/ 2159000 h 2212770"/>
                <a:gd name="connsiteX1" fmla="*/ 1574800 w 2565400"/>
                <a:gd name="connsiteY1" fmla="*/ 2159000 h 2212770"/>
                <a:gd name="connsiteX2" fmla="*/ 2400300 w 2565400"/>
                <a:gd name="connsiteY2" fmla="*/ 1600200 h 2212770"/>
                <a:gd name="connsiteX3" fmla="*/ 2565400 w 2565400"/>
                <a:gd name="connsiteY3" fmla="*/ 0 h 2212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5400" h="2212770">
                  <a:moveTo>
                    <a:pt x="0" y="2159000"/>
                  </a:moveTo>
                  <a:cubicBezTo>
                    <a:pt x="587375" y="2205566"/>
                    <a:pt x="1174750" y="2252133"/>
                    <a:pt x="1574800" y="2159000"/>
                  </a:cubicBezTo>
                  <a:cubicBezTo>
                    <a:pt x="1974850" y="2065867"/>
                    <a:pt x="2235200" y="1960033"/>
                    <a:pt x="2400300" y="1600200"/>
                  </a:cubicBezTo>
                  <a:cubicBezTo>
                    <a:pt x="2565400" y="1240367"/>
                    <a:pt x="2565400" y="620183"/>
                    <a:pt x="2565400" y="0"/>
                  </a:cubicBezTo>
                </a:path>
              </a:pathLst>
            </a:custGeom>
            <a:noFill/>
            <a:ln w="57150">
              <a:solidFill>
                <a:srgbClr val="FF6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1" name="Grupo 50"/>
          <p:cNvGrpSpPr/>
          <p:nvPr/>
        </p:nvGrpSpPr>
        <p:grpSpPr>
          <a:xfrm>
            <a:off x="10472532" y="5894734"/>
            <a:ext cx="3820384" cy="3481207"/>
            <a:chOff x="10472532" y="5894734"/>
            <a:chExt cx="3820384" cy="3481207"/>
          </a:xfrm>
        </p:grpSpPr>
        <p:grpSp>
          <p:nvGrpSpPr>
            <p:cNvPr id="40" name="Grupo 39"/>
            <p:cNvGrpSpPr/>
            <p:nvPr/>
          </p:nvGrpSpPr>
          <p:grpSpPr>
            <a:xfrm>
              <a:off x="10472532" y="5894734"/>
              <a:ext cx="3820384" cy="3481207"/>
              <a:chOff x="1285016" y="1263155"/>
              <a:chExt cx="3820384" cy="3481207"/>
            </a:xfrm>
          </p:grpSpPr>
          <p:pic>
            <p:nvPicPr>
              <p:cNvPr id="41" name="Imagem 4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00557" y="4268046"/>
                <a:ext cx="304843" cy="476316"/>
              </a:xfrm>
              <a:prstGeom prst="rect">
                <a:avLst/>
              </a:prstGeom>
            </p:spPr>
          </p:pic>
          <p:pic>
            <p:nvPicPr>
              <p:cNvPr id="42" name="Imagem 41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85016" y="1263155"/>
                <a:ext cx="314369" cy="457264"/>
              </a:xfrm>
              <a:prstGeom prst="rect">
                <a:avLst/>
              </a:prstGeom>
            </p:spPr>
          </p:pic>
          <p:cxnSp>
            <p:nvCxnSpPr>
              <p:cNvPr id="43" name="Conector de seta reta 42"/>
              <p:cNvCxnSpPr/>
              <p:nvPr/>
            </p:nvCxnSpPr>
            <p:spPr>
              <a:xfrm flipV="1">
                <a:off x="1663701" y="1333500"/>
                <a:ext cx="0" cy="28448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ector de seta reta 43"/>
              <p:cNvCxnSpPr/>
              <p:nvPr/>
            </p:nvCxnSpPr>
            <p:spPr>
              <a:xfrm>
                <a:off x="1663701" y="4179890"/>
                <a:ext cx="3441699" cy="731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Forma livre 44"/>
            <p:cNvSpPr/>
            <p:nvPr/>
          </p:nvSpPr>
          <p:spPr>
            <a:xfrm>
              <a:off x="11318672" y="6123366"/>
              <a:ext cx="2526365" cy="2413000"/>
            </a:xfrm>
            <a:custGeom>
              <a:avLst/>
              <a:gdLst>
                <a:gd name="connsiteX0" fmla="*/ 0 w 2526365"/>
                <a:gd name="connsiteY0" fmla="*/ 0 h 2413000"/>
                <a:gd name="connsiteX1" fmla="*/ 1612900 w 2526365"/>
                <a:gd name="connsiteY1" fmla="*/ 203200 h 2413000"/>
                <a:gd name="connsiteX2" fmla="*/ 2400300 w 2526365"/>
                <a:gd name="connsiteY2" fmla="*/ 1193800 h 2413000"/>
                <a:gd name="connsiteX3" fmla="*/ 2514600 w 2526365"/>
                <a:gd name="connsiteY3" fmla="*/ 2413000 h 24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6365" h="2413000">
                  <a:moveTo>
                    <a:pt x="0" y="0"/>
                  </a:moveTo>
                  <a:cubicBezTo>
                    <a:pt x="606425" y="2116"/>
                    <a:pt x="1212850" y="4233"/>
                    <a:pt x="1612900" y="203200"/>
                  </a:cubicBezTo>
                  <a:cubicBezTo>
                    <a:pt x="2012950" y="402167"/>
                    <a:pt x="2250017" y="825500"/>
                    <a:pt x="2400300" y="1193800"/>
                  </a:cubicBezTo>
                  <a:cubicBezTo>
                    <a:pt x="2550583" y="1562100"/>
                    <a:pt x="2532591" y="1987550"/>
                    <a:pt x="2514600" y="2413000"/>
                  </a:cubicBezTo>
                </a:path>
              </a:pathLst>
            </a:custGeom>
            <a:noFill/>
            <a:ln w="57150">
              <a:solidFill>
                <a:srgbClr val="FF6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64984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aixaDeTexto 149"/>
          <p:cNvSpPr txBox="1"/>
          <p:nvPr/>
        </p:nvSpPr>
        <p:spPr>
          <a:xfrm>
            <a:off x="9294024" y="8763294"/>
            <a:ext cx="67420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Fronteira boa</a:t>
            </a:r>
          </a:p>
          <a:p>
            <a:pPr algn="ctr"/>
            <a:r>
              <a:rPr lang="pt-BR" sz="1800" dirty="0" smtClean="0"/>
              <a:t>Atendeu as Metas 1 e 2 </a:t>
            </a:r>
            <a:endParaRPr lang="pt-BR" sz="1800" dirty="0"/>
          </a:p>
        </p:txBody>
      </p:sp>
      <p:sp>
        <p:nvSpPr>
          <p:cNvPr id="182" name="Google Shape;182;p33"/>
          <p:cNvSpPr txBox="1"/>
          <p:nvPr/>
        </p:nvSpPr>
        <p:spPr>
          <a:xfrm>
            <a:off x="152400" y="9570725"/>
            <a:ext cx="13711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is a registered trademark. All rights re</a:t>
            </a:r>
            <a:r>
              <a:rPr lang="pt-BR" sz="11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served.</a:t>
            </a:r>
            <a:endParaRPr sz="1100" b="0" i="0" u="none" strike="noStrike" cap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017657" y="1183861"/>
            <a:ext cx="674204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Metas para construir a Fronteira de Pareto</a:t>
            </a:r>
          </a:p>
          <a:p>
            <a:pPr algn="just"/>
            <a:endParaRPr lang="pt-BR" b="1" dirty="0" smtClean="0"/>
          </a:p>
          <a:p>
            <a:pPr algn="just"/>
            <a:r>
              <a:rPr lang="pt-B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 </a:t>
            </a:r>
            <a:r>
              <a:rPr 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1:</a:t>
            </a:r>
            <a:r>
              <a:rPr lang="pt-BR" sz="2000" b="1" dirty="0"/>
              <a:t> </a:t>
            </a:r>
            <a:r>
              <a:rPr lang="pt-BR" sz="2000" dirty="0"/>
              <a:t>Encontrar um conjunto de soluções que pertençam à fronteira de Pareto.</a:t>
            </a:r>
          </a:p>
          <a:p>
            <a:pPr algn="just"/>
            <a:r>
              <a:rPr 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 2:</a:t>
            </a:r>
            <a:r>
              <a:rPr lang="pt-BR" sz="2000" b="1" dirty="0"/>
              <a:t> </a:t>
            </a:r>
            <a:r>
              <a:rPr lang="pt-BR" sz="2000" dirty="0"/>
              <a:t>Encontrar um conjunto de soluções que são diversas o suficiente para </a:t>
            </a:r>
            <a:r>
              <a:rPr lang="pt-BR" sz="2000" dirty="0" smtClean="0"/>
              <a:t>representar o traço completo da fronteira de Pareto</a:t>
            </a:r>
            <a:endParaRPr lang="pt-BR" sz="2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660" y="4018992"/>
            <a:ext cx="5839640" cy="4734586"/>
          </a:xfrm>
          <a:prstGeom prst="rect">
            <a:avLst/>
          </a:prstGeom>
        </p:spPr>
      </p:pic>
      <p:grpSp>
        <p:nvGrpSpPr>
          <p:cNvPr id="55" name="Grupo 54"/>
          <p:cNvGrpSpPr/>
          <p:nvPr/>
        </p:nvGrpSpPr>
        <p:grpSpPr>
          <a:xfrm>
            <a:off x="12932174" y="468993"/>
            <a:ext cx="3607829" cy="2984592"/>
            <a:chOff x="10065325" y="383053"/>
            <a:chExt cx="6483804" cy="5013485"/>
          </a:xfrm>
        </p:grpSpPr>
        <p:grpSp>
          <p:nvGrpSpPr>
            <p:cNvPr id="8" name="Grupo 7"/>
            <p:cNvGrpSpPr/>
            <p:nvPr/>
          </p:nvGrpSpPr>
          <p:grpSpPr>
            <a:xfrm>
              <a:off x="10103022" y="383053"/>
              <a:ext cx="6446107" cy="4835624"/>
              <a:chOff x="794951" y="765110"/>
              <a:chExt cx="6446107" cy="4835624"/>
            </a:xfrm>
          </p:grpSpPr>
          <p:cxnSp>
            <p:nvCxnSpPr>
              <p:cNvPr id="9" name="Conector de seta reta 8"/>
              <p:cNvCxnSpPr/>
              <p:nvPr/>
            </p:nvCxnSpPr>
            <p:spPr>
              <a:xfrm flipV="1">
                <a:off x="1123624" y="765110"/>
                <a:ext cx="14711" cy="48356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de seta reta 9"/>
              <p:cNvCxnSpPr/>
              <p:nvPr/>
            </p:nvCxnSpPr>
            <p:spPr>
              <a:xfrm flipV="1">
                <a:off x="794951" y="5241160"/>
                <a:ext cx="6446107" cy="4341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Forma livre 10"/>
            <p:cNvSpPr/>
            <p:nvPr/>
          </p:nvSpPr>
          <p:spPr>
            <a:xfrm>
              <a:off x="10924746" y="1595824"/>
              <a:ext cx="4802660" cy="2743200"/>
            </a:xfrm>
            <a:custGeom>
              <a:avLst/>
              <a:gdLst>
                <a:gd name="connsiteX0" fmla="*/ 0 w 4802660"/>
                <a:gd name="connsiteY0" fmla="*/ 0 h 2743200"/>
                <a:gd name="connsiteX1" fmla="*/ 461319 w 4802660"/>
                <a:gd name="connsiteY1" fmla="*/ 988540 h 2743200"/>
                <a:gd name="connsiteX2" fmla="*/ 980303 w 4802660"/>
                <a:gd name="connsiteY2" fmla="*/ 1664043 h 2743200"/>
                <a:gd name="connsiteX3" fmla="*/ 1771135 w 4802660"/>
                <a:gd name="connsiteY3" fmla="*/ 2240691 h 2743200"/>
                <a:gd name="connsiteX4" fmla="*/ 2743200 w 4802660"/>
                <a:gd name="connsiteY4" fmla="*/ 2537254 h 2743200"/>
                <a:gd name="connsiteX5" fmla="*/ 3896498 w 4802660"/>
                <a:gd name="connsiteY5" fmla="*/ 2677297 h 2743200"/>
                <a:gd name="connsiteX6" fmla="*/ 4802660 w 4802660"/>
                <a:gd name="connsiteY6" fmla="*/ 2743200 h 274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02660" h="2743200">
                  <a:moveTo>
                    <a:pt x="0" y="0"/>
                  </a:moveTo>
                  <a:cubicBezTo>
                    <a:pt x="148967" y="355600"/>
                    <a:pt x="297935" y="711200"/>
                    <a:pt x="461319" y="988540"/>
                  </a:cubicBezTo>
                  <a:cubicBezTo>
                    <a:pt x="624703" y="1265881"/>
                    <a:pt x="762000" y="1455351"/>
                    <a:pt x="980303" y="1664043"/>
                  </a:cubicBezTo>
                  <a:cubicBezTo>
                    <a:pt x="1198606" y="1872735"/>
                    <a:pt x="1477319" y="2095156"/>
                    <a:pt x="1771135" y="2240691"/>
                  </a:cubicBezTo>
                  <a:cubicBezTo>
                    <a:pt x="2064951" y="2386226"/>
                    <a:pt x="2388973" y="2464486"/>
                    <a:pt x="2743200" y="2537254"/>
                  </a:cubicBezTo>
                  <a:cubicBezTo>
                    <a:pt x="3097427" y="2610022"/>
                    <a:pt x="3553255" y="2642973"/>
                    <a:pt x="3896498" y="2677297"/>
                  </a:cubicBezTo>
                  <a:cubicBezTo>
                    <a:pt x="4239741" y="2711621"/>
                    <a:pt x="4521200" y="2727410"/>
                    <a:pt x="4802660" y="2743200"/>
                  </a:cubicBezTo>
                </a:path>
              </a:pathLst>
            </a:cu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4</a:t>
              </a:r>
              <a:endParaRPr lang="pt-BR" dirty="0"/>
            </a:p>
          </p:txBody>
        </p:sp>
        <p:sp>
          <p:nvSpPr>
            <p:cNvPr id="12" name="Retângulo 11"/>
            <p:cNvSpPr/>
            <p:nvPr/>
          </p:nvSpPr>
          <p:spPr>
            <a:xfrm>
              <a:off x="10891793" y="1580250"/>
              <a:ext cx="79200" cy="805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10973838" y="1759593"/>
              <a:ext cx="79200" cy="805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11065738" y="1966059"/>
              <a:ext cx="79200" cy="805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11668746" y="3014537"/>
              <a:ext cx="79200" cy="805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11826136" y="3183153"/>
              <a:ext cx="79200" cy="805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12254001" y="3556429"/>
              <a:ext cx="79200" cy="805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12445132" y="3680432"/>
              <a:ext cx="79200" cy="805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12506860" y="3706170"/>
              <a:ext cx="79200" cy="805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/>
            <p:cNvSpPr/>
            <p:nvPr/>
          </p:nvSpPr>
          <p:spPr>
            <a:xfrm>
              <a:off x="13936054" y="4137583"/>
              <a:ext cx="79200" cy="805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0"/>
            <p:cNvSpPr/>
            <p:nvPr/>
          </p:nvSpPr>
          <p:spPr>
            <a:xfrm>
              <a:off x="14084318" y="4163198"/>
              <a:ext cx="79200" cy="805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15395724" y="4281659"/>
              <a:ext cx="79200" cy="805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15519201" y="4293886"/>
              <a:ext cx="79200" cy="805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15701752" y="4298735"/>
              <a:ext cx="79200" cy="805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Elipse 24"/>
            <p:cNvSpPr/>
            <p:nvPr/>
          </p:nvSpPr>
          <p:spPr>
            <a:xfrm>
              <a:off x="11505510" y="1297458"/>
              <a:ext cx="79200" cy="79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Elipse 25"/>
            <p:cNvSpPr/>
            <p:nvPr/>
          </p:nvSpPr>
          <p:spPr>
            <a:xfrm>
              <a:off x="11582178" y="1929930"/>
              <a:ext cx="79200" cy="79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Elipse 26"/>
            <p:cNvSpPr/>
            <p:nvPr/>
          </p:nvSpPr>
          <p:spPr>
            <a:xfrm>
              <a:off x="12100223" y="1580250"/>
              <a:ext cx="79200" cy="79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Elipse 27"/>
            <p:cNvSpPr/>
            <p:nvPr/>
          </p:nvSpPr>
          <p:spPr>
            <a:xfrm>
              <a:off x="12293601" y="2133598"/>
              <a:ext cx="79200" cy="79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Elipse 28"/>
            <p:cNvSpPr/>
            <p:nvPr/>
          </p:nvSpPr>
          <p:spPr>
            <a:xfrm>
              <a:off x="11779235" y="2401305"/>
              <a:ext cx="79200" cy="79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Elipse 29"/>
            <p:cNvSpPr/>
            <p:nvPr/>
          </p:nvSpPr>
          <p:spPr>
            <a:xfrm>
              <a:off x="12623719" y="2619787"/>
              <a:ext cx="79200" cy="79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Elipse 30"/>
            <p:cNvSpPr/>
            <p:nvPr/>
          </p:nvSpPr>
          <p:spPr>
            <a:xfrm>
              <a:off x="12139823" y="2761953"/>
              <a:ext cx="79200" cy="79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Elipse 31"/>
            <p:cNvSpPr/>
            <p:nvPr/>
          </p:nvSpPr>
          <p:spPr>
            <a:xfrm>
              <a:off x="13129160" y="2845492"/>
              <a:ext cx="79200" cy="79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Elipse 32"/>
            <p:cNvSpPr/>
            <p:nvPr/>
          </p:nvSpPr>
          <p:spPr>
            <a:xfrm>
              <a:off x="12583725" y="3102362"/>
              <a:ext cx="79200" cy="79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Elipse 33"/>
            <p:cNvSpPr/>
            <p:nvPr/>
          </p:nvSpPr>
          <p:spPr>
            <a:xfrm>
              <a:off x="13129160" y="3520045"/>
              <a:ext cx="79200" cy="79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Elipse 34"/>
            <p:cNvSpPr/>
            <p:nvPr/>
          </p:nvSpPr>
          <p:spPr>
            <a:xfrm>
              <a:off x="14282304" y="3027237"/>
              <a:ext cx="79200" cy="79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Elipse 35"/>
            <p:cNvSpPr/>
            <p:nvPr/>
          </p:nvSpPr>
          <p:spPr>
            <a:xfrm>
              <a:off x="14123918" y="3763238"/>
              <a:ext cx="79200" cy="79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Elipse 36"/>
            <p:cNvSpPr/>
            <p:nvPr/>
          </p:nvSpPr>
          <p:spPr>
            <a:xfrm>
              <a:off x="14775931" y="3803526"/>
              <a:ext cx="79200" cy="79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15521455" y="3946658"/>
              <a:ext cx="79200" cy="79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12963933" y="2005914"/>
              <a:ext cx="79200" cy="79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Elipse 39"/>
            <p:cNvSpPr/>
            <p:nvPr/>
          </p:nvSpPr>
          <p:spPr>
            <a:xfrm>
              <a:off x="13433960" y="3150292"/>
              <a:ext cx="79200" cy="79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Elipse 40"/>
            <p:cNvSpPr/>
            <p:nvPr/>
          </p:nvSpPr>
          <p:spPr>
            <a:xfrm>
              <a:off x="13674120" y="2458997"/>
              <a:ext cx="79200" cy="79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Elipse 41"/>
            <p:cNvSpPr/>
            <p:nvPr/>
          </p:nvSpPr>
          <p:spPr>
            <a:xfrm>
              <a:off x="13738760" y="3455092"/>
              <a:ext cx="79200" cy="79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Elipse 42"/>
            <p:cNvSpPr/>
            <p:nvPr/>
          </p:nvSpPr>
          <p:spPr>
            <a:xfrm>
              <a:off x="14855923" y="3240593"/>
              <a:ext cx="79200" cy="79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Elipse 43"/>
            <p:cNvSpPr/>
            <p:nvPr/>
          </p:nvSpPr>
          <p:spPr>
            <a:xfrm>
              <a:off x="14673324" y="2276590"/>
              <a:ext cx="79200" cy="79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Imagem 5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110979" y="4920288"/>
              <a:ext cx="438150" cy="476250"/>
            </a:xfrm>
            <a:prstGeom prst="rect">
              <a:avLst/>
            </a:prstGeom>
          </p:spPr>
        </p:pic>
        <p:pic>
          <p:nvPicPr>
            <p:cNvPr id="52" name="Imagem 5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65325" y="410340"/>
              <a:ext cx="361950" cy="371475"/>
            </a:xfrm>
            <a:prstGeom prst="rect">
              <a:avLst/>
            </a:prstGeom>
          </p:spPr>
        </p:pic>
      </p:grpSp>
      <p:grpSp>
        <p:nvGrpSpPr>
          <p:cNvPr id="54" name="Grupo 53"/>
          <p:cNvGrpSpPr/>
          <p:nvPr/>
        </p:nvGrpSpPr>
        <p:grpSpPr>
          <a:xfrm>
            <a:off x="8411440" y="445648"/>
            <a:ext cx="3643390" cy="3075377"/>
            <a:chOff x="870525" y="230653"/>
            <a:chExt cx="6483804" cy="5013485"/>
          </a:xfrm>
        </p:grpSpPr>
        <p:grpSp>
          <p:nvGrpSpPr>
            <p:cNvPr id="56" name="Grupo 55"/>
            <p:cNvGrpSpPr/>
            <p:nvPr/>
          </p:nvGrpSpPr>
          <p:grpSpPr>
            <a:xfrm>
              <a:off x="908222" y="230653"/>
              <a:ext cx="6446107" cy="4835624"/>
              <a:chOff x="794951" y="765110"/>
              <a:chExt cx="6446107" cy="4835624"/>
            </a:xfrm>
          </p:grpSpPr>
          <p:cxnSp>
            <p:nvCxnSpPr>
              <p:cNvPr id="57" name="Conector de seta reta 56"/>
              <p:cNvCxnSpPr/>
              <p:nvPr/>
            </p:nvCxnSpPr>
            <p:spPr>
              <a:xfrm flipV="1">
                <a:off x="1123624" y="765110"/>
                <a:ext cx="14711" cy="48356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ector de seta reta 57"/>
              <p:cNvCxnSpPr/>
              <p:nvPr/>
            </p:nvCxnSpPr>
            <p:spPr>
              <a:xfrm flipV="1">
                <a:off x="794951" y="5241160"/>
                <a:ext cx="6446107" cy="4341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Forma livre 58"/>
            <p:cNvSpPr/>
            <p:nvPr/>
          </p:nvSpPr>
          <p:spPr>
            <a:xfrm>
              <a:off x="2109819" y="1177393"/>
              <a:ext cx="4802660" cy="2743200"/>
            </a:xfrm>
            <a:custGeom>
              <a:avLst/>
              <a:gdLst>
                <a:gd name="connsiteX0" fmla="*/ 0 w 4802660"/>
                <a:gd name="connsiteY0" fmla="*/ 0 h 2743200"/>
                <a:gd name="connsiteX1" fmla="*/ 461319 w 4802660"/>
                <a:gd name="connsiteY1" fmla="*/ 988540 h 2743200"/>
                <a:gd name="connsiteX2" fmla="*/ 980303 w 4802660"/>
                <a:gd name="connsiteY2" fmla="*/ 1664043 h 2743200"/>
                <a:gd name="connsiteX3" fmla="*/ 1771135 w 4802660"/>
                <a:gd name="connsiteY3" fmla="*/ 2240691 h 2743200"/>
                <a:gd name="connsiteX4" fmla="*/ 2743200 w 4802660"/>
                <a:gd name="connsiteY4" fmla="*/ 2537254 h 2743200"/>
                <a:gd name="connsiteX5" fmla="*/ 3896498 w 4802660"/>
                <a:gd name="connsiteY5" fmla="*/ 2677297 h 2743200"/>
                <a:gd name="connsiteX6" fmla="*/ 4802660 w 4802660"/>
                <a:gd name="connsiteY6" fmla="*/ 2743200 h 274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02660" h="2743200">
                  <a:moveTo>
                    <a:pt x="0" y="0"/>
                  </a:moveTo>
                  <a:cubicBezTo>
                    <a:pt x="148967" y="355600"/>
                    <a:pt x="297935" y="711200"/>
                    <a:pt x="461319" y="988540"/>
                  </a:cubicBezTo>
                  <a:cubicBezTo>
                    <a:pt x="624703" y="1265881"/>
                    <a:pt x="762000" y="1455351"/>
                    <a:pt x="980303" y="1664043"/>
                  </a:cubicBezTo>
                  <a:cubicBezTo>
                    <a:pt x="1198606" y="1872735"/>
                    <a:pt x="1477319" y="2095156"/>
                    <a:pt x="1771135" y="2240691"/>
                  </a:cubicBezTo>
                  <a:cubicBezTo>
                    <a:pt x="2064951" y="2386226"/>
                    <a:pt x="2388973" y="2464486"/>
                    <a:pt x="2743200" y="2537254"/>
                  </a:cubicBezTo>
                  <a:cubicBezTo>
                    <a:pt x="3097427" y="2610022"/>
                    <a:pt x="3553255" y="2642973"/>
                    <a:pt x="3896498" y="2677297"/>
                  </a:cubicBezTo>
                  <a:cubicBezTo>
                    <a:pt x="4239741" y="2711621"/>
                    <a:pt x="4521200" y="2727410"/>
                    <a:pt x="4802660" y="2743200"/>
                  </a:cubicBezTo>
                </a:path>
              </a:pathLst>
            </a:cu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4</a:t>
              </a:r>
              <a:endParaRPr lang="pt-BR" dirty="0"/>
            </a:p>
          </p:txBody>
        </p:sp>
        <p:sp>
          <p:nvSpPr>
            <p:cNvPr id="60" name="Retângulo 59"/>
            <p:cNvSpPr/>
            <p:nvPr/>
          </p:nvSpPr>
          <p:spPr>
            <a:xfrm>
              <a:off x="1696993" y="1427850"/>
              <a:ext cx="79200" cy="805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/>
            <p:cNvSpPr/>
            <p:nvPr/>
          </p:nvSpPr>
          <p:spPr>
            <a:xfrm>
              <a:off x="1866517" y="1813226"/>
              <a:ext cx="79200" cy="805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/>
            <p:cNvSpPr/>
            <p:nvPr/>
          </p:nvSpPr>
          <p:spPr>
            <a:xfrm>
              <a:off x="2041393" y="2155033"/>
              <a:ext cx="79200" cy="805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Retângulo 62"/>
            <p:cNvSpPr/>
            <p:nvPr/>
          </p:nvSpPr>
          <p:spPr>
            <a:xfrm>
              <a:off x="2310710" y="2608177"/>
              <a:ext cx="79200" cy="805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2631336" y="3030753"/>
              <a:ext cx="79200" cy="805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Retângulo 64"/>
            <p:cNvSpPr/>
            <p:nvPr/>
          </p:nvSpPr>
          <p:spPr>
            <a:xfrm>
              <a:off x="3059201" y="3404029"/>
              <a:ext cx="79200" cy="805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/>
            <p:cNvSpPr/>
            <p:nvPr/>
          </p:nvSpPr>
          <p:spPr>
            <a:xfrm>
              <a:off x="3467188" y="3649750"/>
              <a:ext cx="79200" cy="805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Retângulo 66"/>
            <p:cNvSpPr/>
            <p:nvPr/>
          </p:nvSpPr>
          <p:spPr>
            <a:xfrm>
              <a:off x="3934360" y="3833170"/>
              <a:ext cx="79200" cy="805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4421188" y="3930222"/>
              <a:ext cx="79200" cy="805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/>
            <p:cNvSpPr/>
            <p:nvPr/>
          </p:nvSpPr>
          <p:spPr>
            <a:xfrm>
              <a:off x="4889518" y="4010798"/>
              <a:ext cx="79200" cy="805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Retângulo 69"/>
            <p:cNvSpPr/>
            <p:nvPr/>
          </p:nvSpPr>
          <p:spPr>
            <a:xfrm>
              <a:off x="5438924" y="4065759"/>
              <a:ext cx="79200" cy="805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/>
            <p:cNvSpPr/>
            <p:nvPr/>
          </p:nvSpPr>
          <p:spPr>
            <a:xfrm>
              <a:off x="6057701" y="4116086"/>
              <a:ext cx="79200" cy="805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Retângulo 71"/>
            <p:cNvSpPr/>
            <p:nvPr/>
          </p:nvSpPr>
          <p:spPr>
            <a:xfrm>
              <a:off x="6506952" y="4146335"/>
              <a:ext cx="79200" cy="805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Elipse 72"/>
            <p:cNvSpPr/>
            <p:nvPr/>
          </p:nvSpPr>
          <p:spPr>
            <a:xfrm>
              <a:off x="2310710" y="1145058"/>
              <a:ext cx="79200" cy="79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Elipse 73"/>
            <p:cNvSpPr/>
            <p:nvPr/>
          </p:nvSpPr>
          <p:spPr>
            <a:xfrm>
              <a:off x="2361978" y="1777530"/>
              <a:ext cx="79200" cy="79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5" name="Elipse 74"/>
            <p:cNvSpPr/>
            <p:nvPr/>
          </p:nvSpPr>
          <p:spPr>
            <a:xfrm>
              <a:off x="2905423" y="1427850"/>
              <a:ext cx="79200" cy="79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Elipse 75"/>
            <p:cNvSpPr/>
            <p:nvPr/>
          </p:nvSpPr>
          <p:spPr>
            <a:xfrm>
              <a:off x="3098801" y="1981198"/>
              <a:ext cx="79200" cy="79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Elipse 76"/>
            <p:cNvSpPr/>
            <p:nvPr/>
          </p:nvSpPr>
          <p:spPr>
            <a:xfrm>
              <a:off x="2597135" y="2248905"/>
              <a:ext cx="79200" cy="79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8" name="Elipse 77"/>
            <p:cNvSpPr/>
            <p:nvPr/>
          </p:nvSpPr>
          <p:spPr>
            <a:xfrm>
              <a:off x="3428919" y="2467387"/>
              <a:ext cx="79200" cy="79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Elipse 78"/>
            <p:cNvSpPr/>
            <p:nvPr/>
          </p:nvSpPr>
          <p:spPr>
            <a:xfrm>
              <a:off x="2894223" y="2622253"/>
              <a:ext cx="79200" cy="79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0" name="Elipse 79"/>
            <p:cNvSpPr/>
            <p:nvPr/>
          </p:nvSpPr>
          <p:spPr>
            <a:xfrm>
              <a:off x="3934360" y="2693092"/>
              <a:ext cx="79200" cy="79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Elipse 80"/>
            <p:cNvSpPr/>
            <p:nvPr/>
          </p:nvSpPr>
          <p:spPr>
            <a:xfrm>
              <a:off x="3363525" y="3038862"/>
              <a:ext cx="79200" cy="79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Elipse 81"/>
            <p:cNvSpPr/>
            <p:nvPr/>
          </p:nvSpPr>
          <p:spPr>
            <a:xfrm>
              <a:off x="3934360" y="3405745"/>
              <a:ext cx="79200" cy="79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Elipse 82"/>
            <p:cNvSpPr/>
            <p:nvPr/>
          </p:nvSpPr>
          <p:spPr>
            <a:xfrm>
              <a:off x="5087504" y="2874837"/>
              <a:ext cx="79200" cy="79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Elipse 83"/>
            <p:cNvSpPr/>
            <p:nvPr/>
          </p:nvSpPr>
          <p:spPr>
            <a:xfrm>
              <a:off x="4929118" y="3687038"/>
              <a:ext cx="79200" cy="79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Elipse 84"/>
            <p:cNvSpPr/>
            <p:nvPr/>
          </p:nvSpPr>
          <p:spPr>
            <a:xfrm>
              <a:off x="5581131" y="3752726"/>
              <a:ext cx="79200" cy="79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Elipse 85"/>
            <p:cNvSpPr/>
            <p:nvPr/>
          </p:nvSpPr>
          <p:spPr>
            <a:xfrm>
              <a:off x="6326655" y="3832358"/>
              <a:ext cx="79200" cy="79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Elipse 86"/>
            <p:cNvSpPr/>
            <p:nvPr/>
          </p:nvSpPr>
          <p:spPr>
            <a:xfrm>
              <a:off x="3769133" y="1853514"/>
              <a:ext cx="79200" cy="79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Elipse 87"/>
            <p:cNvSpPr/>
            <p:nvPr/>
          </p:nvSpPr>
          <p:spPr>
            <a:xfrm>
              <a:off x="4239160" y="2997892"/>
              <a:ext cx="79200" cy="79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Elipse 88"/>
            <p:cNvSpPr/>
            <p:nvPr/>
          </p:nvSpPr>
          <p:spPr>
            <a:xfrm>
              <a:off x="4479320" y="2306597"/>
              <a:ext cx="79200" cy="79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Elipse 89"/>
            <p:cNvSpPr/>
            <p:nvPr/>
          </p:nvSpPr>
          <p:spPr>
            <a:xfrm>
              <a:off x="4543960" y="3302692"/>
              <a:ext cx="79200" cy="79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1" name="Elipse 90"/>
            <p:cNvSpPr/>
            <p:nvPr/>
          </p:nvSpPr>
          <p:spPr>
            <a:xfrm>
              <a:off x="5661123" y="3088193"/>
              <a:ext cx="79200" cy="79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2" name="Elipse 91"/>
            <p:cNvSpPr/>
            <p:nvPr/>
          </p:nvSpPr>
          <p:spPr>
            <a:xfrm>
              <a:off x="5478524" y="2124190"/>
              <a:ext cx="79200" cy="79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9" name="Imagem 9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16179" y="4767888"/>
              <a:ext cx="438150" cy="476250"/>
            </a:xfrm>
            <a:prstGeom prst="rect">
              <a:avLst/>
            </a:prstGeom>
          </p:spPr>
        </p:pic>
        <p:pic>
          <p:nvPicPr>
            <p:cNvPr id="100" name="Imagem 9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0525" y="257940"/>
              <a:ext cx="361950" cy="371475"/>
            </a:xfrm>
            <a:prstGeom prst="rect">
              <a:avLst/>
            </a:prstGeom>
          </p:spPr>
        </p:pic>
      </p:grpSp>
      <p:pic>
        <p:nvPicPr>
          <p:cNvPr id="146" name="Imagem 1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6606" y="8689706"/>
            <a:ext cx="438150" cy="476250"/>
          </a:xfrm>
          <a:prstGeom prst="rect">
            <a:avLst/>
          </a:prstGeom>
        </p:spPr>
      </p:pic>
      <p:grpSp>
        <p:nvGrpSpPr>
          <p:cNvPr id="101" name="Grupo 100"/>
          <p:cNvGrpSpPr/>
          <p:nvPr/>
        </p:nvGrpSpPr>
        <p:grpSpPr>
          <a:xfrm>
            <a:off x="9410952" y="4152471"/>
            <a:ext cx="6483804" cy="4835624"/>
            <a:chOff x="9410952" y="4152471"/>
            <a:chExt cx="6483804" cy="4835624"/>
          </a:xfrm>
        </p:grpSpPr>
        <p:grpSp>
          <p:nvGrpSpPr>
            <p:cNvPr id="103" name="Grupo 102"/>
            <p:cNvGrpSpPr/>
            <p:nvPr/>
          </p:nvGrpSpPr>
          <p:grpSpPr>
            <a:xfrm>
              <a:off x="9448649" y="4152471"/>
              <a:ext cx="6446107" cy="4835624"/>
              <a:chOff x="794951" y="765110"/>
              <a:chExt cx="6446107" cy="4835624"/>
            </a:xfrm>
          </p:grpSpPr>
          <p:cxnSp>
            <p:nvCxnSpPr>
              <p:cNvPr id="104" name="Conector de seta reta 103"/>
              <p:cNvCxnSpPr/>
              <p:nvPr/>
            </p:nvCxnSpPr>
            <p:spPr>
              <a:xfrm flipV="1">
                <a:off x="1123624" y="765110"/>
                <a:ext cx="14711" cy="48356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ector de seta reta 104"/>
              <p:cNvCxnSpPr/>
              <p:nvPr/>
            </p:nvCxnSpPr>
            <p:spPr>
              <a:xfrm flipV="1">
                <a:off x="794951" y="5241160"/>
                <a:ext cx="6446107" cy="4341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" name="Forma livre 105"/>
            <p:cNvSpPr/>
            <p:nvPr/>
          </p:nvSpPr>
          <p:spPr>
            <a:xfrm>
              <a:off x="10270373" y="5365242"/>
              <a:ext cx="4802660" cy="2743200"/>
            </a:xfrm>
            <a:custGeom>
              <a:avLst/>
              <a:gdLst>
                <a:gd name="connsiteX0" fmla="*/ 0 w 4802660"/>
                <a:gd name="connsiteY0" fmla="*/ 0 h 2743200"/>
                <a:gd name="connsiteX1" fmla="*/ 461319 w 4802660"/>
                <a:gd name="connsiteY1" fmla="*/ 988540 h 2743200"/>
                <a:gd name="connsiteX2" fmla="*/ 980303 w 4802660"/>
                <a:gd name="connsiteY2" fmla="*/ 1664043 h 2743200"/>
                <a:gd name="connsiteX3" fmla="*/ 1771135 w 4802660"/>
                <a:gd name="connsiteY3" fmla="*/ 2240691 h 2743200"/>
                <a:gd name="connsiteX4" fmla="*/ 2743200 w 4802660"/>
                <a:gd name="connsiteY4" fmla="*/ 2537254 h 2743200"/>
                <a:gd name="connsiteX5" fmla="*/ 3896498 w 4802660"/>
                <a:gd name="connsiteY5" fmla="*/ 2677297 h 2743200"/>
                <a:gd name="connsiteX6" fmla="*/ 4802660 w 4802660"/>
                <a:gd name="connsiteY6" fmla="*/ 2743200 h 274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02660" h="2743200">
                  <a:moveTo>
                    <a:pt x="0" y="0"/>
                  </a:moveTo>
                  <a:cubicBezTo>
                    <a:pt x="148967" y="355600"/>
                    <a:pt x="297935" y="711200"/>
                    <a:pt x="461319" y="988540"/>
                  </a:cubicBezTo>
                  <a:cubicBezTo>
                    <a:pt x="624703" y="1265881"/>
                    <a:pt x="762000" y="1455351"/>
                    <a:pt x="980303" y="1664043"/>
                  </a:cubicBezTo>
                  <a:cubicBezTo>
                    <a:pt x="1198606" y="1872735"/>
                    <a:pt x="1477319" y="2095156"/>
                    <a:pt x="1771135" y="2240691"/>
                  </a:cubicBezTo>
                  <a:cubicBezTo>
                    <a:pt x="2064951" y="2386226"/>
                    <a:pt x="2388973" y="2464486"/>
                    <a:pt x="2743200" y="2537254"/>
                  </a:cubicBezTo>
                  <a:cubicBezTo>
                    <a:pt x="3097427" y="2610022"/>
                    <a:pt x="3553255" y="2642973"/>
                    <a:pt x="3896498" y="2677297"/>
                  </a:cubicBezTo>
                  <a:cubicBezTo>
                    <a:pt x="4239741" y="2711621"/>
                    <a:pt x="4521200" y="2727410"/>
                    <a:pt x="4802660" y="2743200"/>
                  </a:cubicBezTo>
                </a:path>
              </a:pathLst>
            </a:cu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4</a:t>
              </a:r>
              <a:endParaRPr lang="pt-BR" dirty="0"/>
            </a:p>
          </p:txBody>
        </p:sp>
        <p:sp>
          <p:nvSpPr>
            <p:cNvPr id="107" name="Retângulo 106"/>
            <p:cNvSpPr/>
            <p:nvPr/>
          </p:nvSpPr>
          <p:spPr>
            <a:xfrm>
              <a:off x="10237420" y="5349668"/>
              <a:ext cx="79200" cy="805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8" name="Retângulo 107"/>
            <p:cNvSpPr/>
            <p:nvPr/>
          </p:nvSpPr>
          <p:spPr>
            <a:xfrm>
              <a:off x="10406944" y="5735044"/>
              <a:ext cx="79200" cy="805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9" name="Retângulo 108"/>
            <p:cNvSpPr/>
            <p:nvPr/>
          </p:nvSpPr>
          <p:spPr>
            <a:xfrm>
              <a:off x="10581820" y="6076851"/>
              <a:ext cx="79200" cy="805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0" name="Retângulo 109"/>
            <p:cNvSpPr/>
            <p:nvPr/>
          </p:nvSpPr>
          <p:spPr>
            <a:xfrm>
              <a:off x="10851137" y="6529995"/>
              <a:ext cx="79200" cy="805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1" name="Retângulo 110"/>
            <p:cNvSpPr/>
            <p:nvPr/>
          </p:nvSpPr>
          <p:spPr>
            <a:xfrm>
              <a:off x="11171763" y="6952571"/>
              <a:ext cx="79200" cy="805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2" name="Retângulo 111"/>
            <p:cNvSpPr/>
            <p:nvPr/>
          </p:nvSpPr>
          <p:spPr>
            <a:xfrm>
              <a:off x="11599628" y="7325847"/>
              <a:ext cx="79200" cy="805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3" name="Retângulo 112"/>
            <p:cNvSpPr/>
            <p:nvPr/>
          </p:nvSpPr>
          <p:spPr>
            <a:xfrm>
              <a:off x="12007615" y="7571568"/>
              <a:ext cx="79200" cy="805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4" name="Retângulo 113"/>
            <p:cNvSpPr/>
            <p:nvPr/>
          </p:nvSpPr>
          <p:spPr>
            <a:xfrm>
              <a:off x="12474787" y="7754988"/>
              <a:ext cx="79200" cy="805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5" name="Retângulo 114"/>
            <p:cNvSpPr/>
            <p:nvPr/>
          </p:nvSpPr>
          <p:spPr>
            <a:xfrm>
              <a:off x="12961615" y="7852040"/>
              <a:ext cx="79200" cy="805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6" name="Retângulo 115"/>
            <p:cNvSpPr/>
            <p:nvPr/>
          </p:nvSpPr>
          <p:spPr>
            <a:xfrm>
              <a:off x="13429945" y="7932616"/>
              <a:ext cx="79200" cy="805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7" name="Retângulo 116"/>
            <p:cNvSpPr/>
            <p:nvPr/>
          </p:nvSpPr>
          <p:spPr>
            <a:xfrm>
              <a:off x="13979351" y="7987577"/>
              <a:ext cx="79200" cy="805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8" name="Retângulo 117"/>
            <p:cNvSpPr/>
            <p:nvPr/>
          </p:nvSpPr>
          <p:spPr>
            <a:xfrm>
              <a:off x="14598128" y="8037904"/>
              <a:ext cx="79200" cy="805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9" name="Retângulo 118"/>
            <p:cNvSpPr/>
            <p:nvPr/>
          </p:nvSpPr>
          <p:spPr>
            <a:xfrm>
              <a:off x="15047379" y="8068153"/>
              <a:ext cx="79200" cy="805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0" name="Elipse 119"/>
            <p:cNvSpPr/>
            <p:nvPr/>
          </p:nvSpPr>
          <p:spPr>
            <a:xfrm>
              <a:off x="10851137" y="5066876"/>
              <a:ext cx="79200" cy="79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1" name="Elipse 120"/>
            <p:cNvSpPr/>
            <p:nvPr/>
          </p:nvSpPr>
          <p:spPr>
            <a:xfrm>
              <a:off x="10927805" y="5699348"/>
              <a:ext cx="79200" cy="79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2" name="Elipse 121"/>
            <p:cNvSpPr/>
            <p:nvPr/>
          </p:nvSpPr>
          <p:spPr>
            <a:xfrm>
              <a:off x="11445850" y="5349668"/>
              <a:ext cx="79200" cy="79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3" name="Elipse 122"/>
            <p:cNvSpPr/>
            <p:nvPr/>
          </p:nvSpPr>
          <p:spPr>
            <a:xfrm>
              <a:off x="11639228" y="5903016"/>
              <a:ext cx="79200" cy="79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4" name="Elipse 123"/>
            <p:cNvSpPr/>
            <p:nvPr/>
          </p:nvSpPr>
          <p:spPr>
            <a:xfrm>
              <a:off x="11124862" y="6170723"/>
              <a:ext cx="79200" cy="79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5" name="Elipse 124"/>
            <p:cNvSpPr/>
            <p:nvPr/>
          </p:nvSpPr>
          <p:spPr>
            <a:xfrm>
              <a:off x="11969346" y="6389205"/>
              <a:ext cx="79200" cy="79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6" name="Elipse 125"/>
            <p:cNvSpPr/>
            <p:nvPr/>
          </p:nvSpPr>
          <p:spPr>
            <a:xfrm>
              <a:off x="11485450" y="6531371"/>
              <a:ext cx="79200" cy="79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7" name="Elipse 126"/>
            <p:cNvSpPr/>
            <p:nvPr/>
          </p:nvSpPr>
          <p:spPr>
            <a:xfrm>
              <a:off x="12474787" y="6614910"/>
              <a:ext cx="79200" cy="79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8" name="Elipse 127"/>
            <p:cNvSpPr/>
            <p:nvPr/>
          </p:nvSpPr>
          <p:spPr>
            <a:xfrm>
              <a:off x="11929352" y="6871780"/>
              <a:ext cx="79200" cy="79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9" name="Elipse 128"/>
            <p:cNvSpPr/>
            <p:nvPr/>
          </p:nvSpPr>
          <p:spPr>
            <a:xfrm>
              <a:off x="12474787" y="7289463"/>
              <a:ext cx="79200" cy="79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0" name="Elipse 129"/>
            <p:cNvSpPr/>
            <p:nvPr/>
          </p:nvSpPr>
          <p:spPr>
            <a:xfrm>
              <a:off x="13627931" y="6796655"/>
              <a:ext cx="79200" cy="79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1" name="Elipse 130"/>
            <p:cNvSpPr/>
            <p:nvPr/>
          </p:nvSpPr>
          <p:spPr>
            <a:xfrm>
              <a:off x="13469545" y="7532656"/>
              <a:ext cx="79200" cy="79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2" name="Elipse 131"/>
            <p:cNvSpPr/>
            <p:nvPr/>
          </p:nvSpPr>
          <p:spPr>
            <a:xfrm>
              <a:off x="14121558" y="7572944"/>
              <a:ext cx="79200" cy="79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3" name="Elipse 132"/>
            <p:cNvSpPr/>
            <p:nvPr/>
          </p:nvSpPr>
          <p:spPr>
            <a:xfrm>
              <a:off x="14867082" y="7716076"/>
              <a:ext cx="79200" cy="79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4" name="Elipse 133"/>
            <p:cNvSpPr/>
            <p:nvPr/>
          </p:nvSpPr>
          <p:spPr>
            <a:xfrm>
              <a:off x="12309560" y="5775332"/>
              <a:ext cx="79200" cy="79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5" name="Elipse 134"/>
            <p:cNvSpPr/>
            <p:nvPr/>
          </p:nvSpPr>
          <p:spPr>
            <a:xfrm>
              <a:off x="12779587" y="6919710"/>
              <a:ext cx="79200" cy="79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6" name="Elipse 135"/>
            <p:cNvSpPr/>
            <p:nvPr/>
          </p:nvSpPr>
          <p:spPr>
            <a:xfrm>
              <a:off x="13019747" y="6228415"/>
              <a:ext cx="79200" cy="79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7" name="Elipse 136"/>
            <p:cNvSpPr/>
            <p:nvPr/>
          </p:nvSpPr>
          <p:spPr>
            <a:xfrm>
              <a:off x="13084387" y="7224510"/>
              <a:ext cx="79200" cy="79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8" name="Elipse 137"/>
            <p:cNvSpPr/>
            <p:nvPr/>
          </p:nvSpPr>
          <p:spPr>
            <a:xfrm>
              <a:off x="14201550" y="7010011"/>
              <a:ext cx="79200" cy="79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9" name="Elipse 138"/>
            <p:cNvSpPr/>
            <p:nvPr/>
          </p:nvSpPr>
          <p:spPr>
            <a:xfrm>
              <a:off x="14018951" y="6046008"/>
              <a:ext cx="79200" cy="79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7" name="Imagem 14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10952" y="4179758"/>
              <a:ext cx="361950" cy="371475"/>
            </a:xfrm>
            <a:prstGeom prst="rect">
              <a:avLst/>
            </a:prstGeom>
          </p:spPr>
        </p:pic>
      </p:grpSp>
      <p:sp>
        <p:nvSpPr>
          <p:cNvPr id="148" name="CaixaDeTexto 147"/>
          <p:cNvSpPr txBox="1"/>
          <p:nvPr/>
        </p:nvSpPr>
        <p:spPr>
          <a:xfrm>
            <a:off x="11718428" y="3342293"/>
            <a:ext cx="67420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Fronteira ruim</a:t>
            </a:r>
          </a:p>
          <a:p>
            <a:pPr algn="ctr"/>
            <a:r>
              <a:rPr lang="pt-BR" sz="1800" dirty="0" smtClean="0"/>
              <a:t>Não atendeu a Meta 2 </a:t>
            </a:r>
            <a:endParaRPr lang="pt-BR" sz="1800" dirty="0"/>
          </a:p>
        </p:txBody>
      </p:sp>
      <p:sp>
        <p:nvSpPr>
          <p:cNvPr id="149" name="CaixaDeTexto 148"/>
          <p:cNvSpPr txBox="1"/>
          <p:nvPr/>
        </p:nvSpPr>
        <p:spPr>
          <a:xfrm>
            <a:off x="7033001" y="3202021"/>
            <a:ext cx="67420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Fronteira ruim</a:t>
            </a:r>
          </a:p>
          <a:p>
            <a:pPr algn="ctr"/>
            <a:r>
              <a:rPr lang="pt-BR" sz="1800" dirty="0" smtClean="0"/>
              <a:t>Não atendeu a Meta 1 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144273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  <p:bldP spid="148" grpId="0"/>
      <p:bldP spid="14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/>
        </p:nvSpPr>
        <p:spPr>
          <a:xfrm>
            <a:off x="152400" y="9570725"/>
            <a:ext cx="13711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is a registered trademark. All rights re</a:t>
            </a:r>
            <a:r>
              <a:rPr lang="pt-BR" sz="11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served.</a:t>
            </a:r>
            <a:endParaRPr sz="1100" b="0" i="0" u="none" strike="noStrike" cap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85" name="Google Shape;18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74756" y="7304592"/>
            <a:ext cx="1997626" cy="19976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" name="Grupo 20"/>
          <p:cNvGrpSpPr/>
          <p:nvPr/>
        </p:nvGrpSpPr>
        <p:grpSpPr>
          <a:xfrm>
            <a:off x="10209782" y="4354049"/>
            <a:ext cx="3967020" cy="2986991"/>
            <a:chOff x="3282800" y="4201649"/>
            <a:chExt cx="3967020" cy="2986991"/>
          </a:xfrm>
        </p:grpSpPr>
        <p:cxnSp>
          <p:nvCxnSpPr>
            <p:cNvPr id="7" name="Conector de seta reta 6"/>
            <p:cNvCxnSpPr/>
            <p:nvPr/>
          </p:nvCxnSpPr>
          <p:spPr>
            <a:xfrm flipV="1">
              <a:off x="3714176" y="4201649"/>
              <a:ext cx="0" cy="2880000"/>
            </a:xfrm>
            <a:prstGeom prst="straightConnector1">
              <a:avLst/>
            </a:prstGeom>
            <a:ln w="28575"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de seta reta 7"/>
            <p:cNvCxnSpPr/>
            <p:nvPr/>
          </p:nvCxnSpPr>
          <p:spPr>
            <a:xfrm rot="5400000" flipV="1">
              <a:off x="5314378" y="4856118"/>
              <a:ext cx="0" cy="3870885"/>
            </a:xfrm>
            <a:prstGeom prst="straightConnector1">
              <a:avLst/>
            </a:prstGeom>
            <a:ln w="28575"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7352" y="6883797"/>
              <a:ext cx="295316" cy="304843"/>
            </a:xfrm>
            <a:prstGeom prst="rect">
              <a:avLst/>
            </a:prstGeom>
          </p:spPr>
        </p:pic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82800" y="4272976"/>
              <a:ext cx="342948" cy="304843"/>
            </a:xfrm>
            <a:prstGeom prst="rect">
              <a:avLst/>
            </a:prstGeom>
          </p:spPr>
        </p:pic>
      </p:grpSp>
      <p:sp>
        <p:nvSpPr>
          <p:cNvPr id="5" name="Forma livre 4"/>
          <p:cNvSpPr/>
          <p:nvPr/>
        </p:nvSpPr>
        <p:spPr>
          <a:xfrm>
            <a:off x="4365421" y="4690285"/>
            <a:ext cx="2102027" cy="1771802"/>
          </a:xfrm>
          <a:custGeom>
            <a:avLst/>
            <a:gdLst>
              <a:gd name="connsiteX0" fmla="*/ 66879 w 2102027"/>
              <a:gd name="connsiteY0" fmla="*/ 618274 h 1771802"/>
              <a:gd name="connsiteX1" fmla="*/ 689179 w 2102027"/>
              <a:gd name="connsiteY1" fmla="*/ 46774 h 1771802"/>
              <a:gd name="connsiteX2" fmla="*/ 1781379 w 2102027"/>
              <a:gd name="connsiteY2" fmla="*/ 122974 h 1771802"/>
              <a:gd name="connsiteX3" fmla="*/ 2098879 w 2102027"/>
              <a:gd name="connsiteY3" fmla="*/ 834174 h 1771802"/>
              <a:gd name="connsiteX4" fmla="*/ 1641679 w 2102027"/>
              <a:gd name="connsiteY4" fmla="*/ 1608874 h 1771802"/>
              <a:gd name="connsiteX5" fmla="*/ 739979 w 2102027"/>
              <a:gd name="connsiteY5" fmla="*/ 1761274 h 1771802"/>
              <a:gd name="connsiteX6" fmla="*/ 181179 w 2102027"/>
              <a:gd name="connsiteY6" fmla="*/ 1431074 h 1771802"/>
              <a:gd name="connsiteX7" fmla="*/ 28779 w 2102027"/>
              <a:gd name="connsiteY7" fmla="*/ 961174 h 1771802"/>
              <a:gd name="connsiteX8" fmla="*/ 66879 w 2102027"/>
              <a:gd name="connsiteY8" fmla="*/ 618274 h 177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2027" h="1771802">
                <a:moveTo>
                  <a:pt x="66879" y="618274"/>
                </a:moveTo>
                <a:cubicBezTo>
                  <a:pt x="176946" y="465874"/>
                  <a:pt x="403429" y="129324"/>
                  <a:pt x="689179" y="46774"/>
                </a:cubicBezTo>
                <a:cubicBezTo>
                  <a:pt x="974929" y="-35776"/>
                  <a:pt x="1546429" y="-8259"/>
                  <a:pt x="1781379" y="122974"/>
                </a:cubicBezTo>
                <a:cubicBezTo>
                  <a:pt x="2016329" y="254207"/>
                  <a:pt x="2122162" y="586524"/>
                  <a:pt x="2098879" y="834174"/>
                </a:cubicBezTo>
                <a:cubicBezTo>
                  <a:pt x="2075596" y="1081824"/>
                  <a:pt x="1868162" y="1454357"/>
                  <a:pt x="1641679" y="1608874"/>
                </a:cubicBezTo>
                <a:cubicBezTo>
                  <a:pt x="1415196" y="1763391"/>
                  <a:pt x="983396" y="1790907"/>
                  <a:pt x="739979" y="1761274"/>
                </a:cubicBezTo>
                <a:cubicBezTo>
                  <a:pt x="496562" y="1731641"/>
                  <a:pt x="299712" y="1564424"/>
                  <a:pt x="181179" y="1431074"/>
                </a:cubicBezTo>
                <a:cubicBezTo>
                  <a:pt x="62646" y="1297724"/>
                  <a:pt x="45712" y="1096641"/>
                  <a:pt x="28779" y="961174"/>
                </a:cubicBezTo>
                <a:cubicBezTo>
                  <a:pt x="11846" y="825707"/>
                  <a:pt x="-43188" y="770674"/>
                  <a:pt x="66879" y="618274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56000"/>
            </a:schemeClr>
          </a:solidFill>
          <a:ln>
            <a:solidFill>
              <a:schemeClr val="accent6">
                <a:lumMod val="40000"/>
                <a:lumOff val="60000"/>
                <a:alpha val="5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Forma livre 19"/>
          <p:cNvSpPr/>
          <p:nvPr/>
        </p:nvSpPr>
        <p:spPr>
          <a:xfrm>
            <a:off x="11531299" y="4494331"/>
            <a:ext cx="1578505" cy="2309347"/>
          </a:xfrm>
          <a:custGeom>
            <a:avLst/>
            <a:gdLst>
              <a:gd name="connsiteX0" fmla="*/ 22873 w 1769123"/>
              <a:gd name="connsiteY0" fmla="*/ 518219 h 2490633"/>
              <a:gd name="connsiteX1" fmla="*/ 632473 w 1769123"/>
              <a:gd name="connsiteY1" fmla="*/ 22919 h 2490633"/>
              <a:gd name="connsiteX2" fmla="*/ 1356373 w 1769123"/>
              <a:gd name="connsiteY2" fmla="*/ 137219 h 2490633"/>
              <a:gd name="connsiteX3" fmla="*/ 1724673 w 1769123"/>
              <a:gd name="connsiteY3" fmla="*/ 619819 h 2490633"/>
              <a:gd name="connsiteX4" fmla="*/ 1737373 w 1769123"/>
              <a:gd name="connsiteY4" fmla="*/ 1508819 h 2490633"/>
              <a:gd name="connsiteX5" fmla="*/ 1496073 w 1769123"/>
              <a:gd name="connsiteY5" fmla="*/ 2181919 h 2490633"/>
              <a:gd name="connsiteX6" fmla="*/ 1013473 w 1769123"/>
              <a:gd name="connsiteY6" fmla="*/ 2486719 h 2490633"/>
              <a:gd name="connsiteX7" fmla="*/ 530873 w 1769123"/>
              <a:gd name="connsiteY7" fmla="*/ 2334319 h 2490633"/>
              <a:gd name="connsiteX8" fmla="*/ 505473 w 1769123"/>
              <a:gd name="connsiteY8" fmla="*/ 2042219 h 2490633"/>
              <a:gd name="connsiteX9" fmla="*/ 746773 w 1769123"/>
              <a:gd name="connsiteY9" fmla="*/ 1686619 h 2490633"/>
              <a:gd name="connsiteX10" fmla="*/ 772173 w 1769123"/>
              <a:gd name="connsiteY10" fmla="*/ 1178619 h 2490633"/>
              <a:gd name="connsiteX11" fmla="*/ 480073 w 1769123"/>
              <a:gd name="connsiteY11" fmla="*/ 975419 h 2490633"/>
              <a:gd name="connsiteX12" fmla="*/ 162573 w 1769123"/>
              <a:gd name="connsiteY12" fmla="*/ 861119 h 2490633"/>
              <a:gd name="connsiteX13" fmla="*/ 22873 w 1769123"/>
              <a:gd name="connsiteY13" fmla="*/ 518219 h 249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69123" h="2490633">
                <a:moveTo>
                  <a:pt x="22873" y="518219"/>
                </a:moveTo>
                <a:cubicBezTo>
                  <a:pt x="101190" y="378519"/>
                  <a:pt x="410223" y="86419"/>
                  <a:pt x="632473" y="22919"/>
                </a:cubicBezTo>
                <a:cubicBezTo>
                  <a:pt x="854723" y="-40581"/>
                  <a:pt x="1174340" y="37736"/>
                  <a:pt x="1356373" y="137219"/>
                </a:cubicBezTo>
                <a:cubicBezTo>
                  <a:pt x="1538406" y="236702"/>
                  <a:pt x="1661173" y="391219"/>
                  <a:pt x="1724673" y="619819"/>
                </a:cubicBezTo>
                <a:cubicBezTo>
                  <a:pt x="1788173" y="848419"/>
                  <a:pt x="1775473" y="1248469"/>
                  <a:pt x="1737373" y="1508819"/>
                </a:cubicBezTo>
                <a:cubicBezTo>
                  <a:pt x="1699273" y="1769169"/>
                  <a:pt x="1616723" y="2018936"/>
                  <a:pt x="1496073" y="2181919"/>
                </a:cubicBezTo>
                <a:cubicBezTo>
                  <a:pt x="1375423" y="2344902"/>
                  <a:pt x="1174340" y="2461319"/>
                  <a:pt x="1013473" y="2486719"/>
                </a:cubicBezTo>
                <a:cubicBezTo>
                  <a:pt x="852606" y="2512119"/>
                  <a:pt x="615540" y="2408402"/>
                  <a:pt x="530873" y="2334319"/>
                </a:cubicBezTo>
                <a:cubicBezTo>
                  <a:pt x="446206" y="2260236"/>
                  <a:pt x="469490" y="2150169"/>
                  <a:pt x="505473" y="2042219"/>
                </a:cubicBezTo>
                <a:cubicBezTo>
                  <a:pt x="541456" y="1934269"/>
                  <a:pt x="702323" y="1830552"/>
                  <a:pt x="746773" y="1686619"/>
                </a:cubicBezTo>
                <a:cubicBezTo>
                  <a:pt x="791223" y="1542686"/>
                  <a:pt x="816623" y="1297152"/>
                  <a:pt x="772173" y="1178619"/>
                </a:cubicBezTo>
                <a:cubicBezTo>
                  <a:pt x="727723" y="1060086"/>
                  <a:pt x="581673" y="1028336"/>
                  <a:pt x="480073" y="975419"/>
                </a:cubicBezTo>
                <a:cubicBezTo>
                  <a:pt x="378473" y="922502"/>
                  <a:pt x="238773" y="937319"/>
                  <a:pt x="162573" y="861119"/>
                </a:cubicBezTo>
                <a:cubicBezTo>
                  <a:pt x="86373" y="784919"/>
                  <a:pt x="-55444" y="657919"/>
                  <a:pt x="22873" y="518219"/>
                </a:cubicBezTo>
                <a:close/>
              </a:path>
            </a:pathLst>
          </a:custGeom>
          <a:solidFill>
            <a:srgbClr val="7030A0">
              <a:alpha val="50000"/>
            </a:srgbClr>
          </a:solidFill>
          <a:ln>
            <a:solidFill>
              <a:srgbClr val="7030A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4" name="Grupo 23"/>
          <p:cNvGrpSpPr/>
          <p:nvPr/>
        </p:nvGrpSpPr>
        <p:grpSpPr>
          <a:xfrm>
            <a:off x="3435200" y="4354049"/>
            <a:ext cx="3967020" cy="2986991"/>
            <a:chOff x="3282800" y="4201649"/>
            <a:chExt cx="3967020" cy="2986991"/>
          </a:xfrm>
        </p:grpSpPr>
        <p:cxnSp>
          <p:nvCxnSpPr>
            <p:cNvPr id="25" name="Conector de seta reta 24"/>
            <p:cNvCxnSpPr/>
            <p:nvPr/>
          </p:nvCxnSpPr>
          <p:spPr>
            <a:xfrm flipV="1">
              <a:off x="3714176" y="4201649"/>
              <a:ext cx="0" cy="2880000"/>
            </a:xfrm>
            <a:prstGeom prst="straightConnector1">
              <a:avLst/>
            </a:prstGeom>
            <a:ln w="28575"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de seta reta 25"/>
            <p:cNvCxnSpPr/>
            <p:nvPr/>
          </p:nvCxnSpPr>
          <p:spPr>
            <a:xfrm rot="5400000" flipV="1">
              <a:off x="5314378" y="4856118"/>
              <a:ext cx="0" cy="3870885"/>
            </a:xfrm>
            <a:prstGeom prst="straightConnector1">
              <a:avLst/>
            </a:prstGeom>
            <a:ln w="28575"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Imagem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7352" y="6883797"/>
              <a:ext cx="295316" cy="304843"/>
            </a:xfrm>
            <a:prstGeom prst="rect">
              <a:avLst/>
            </a:prstGeom>
          </p:spPr>
        </p:pic>
        <p:pic>
          <p:nvPicPr>
            <p:cNvPr id="28" name="Imagem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82800" y="4272976"/>
              <a:ext cx="342948" cy="304843"/>
            </a:xfrm>
            <a:prstGeom prst="rect">
              <a:avLst/>
            </a:prstGeom>
          </p:spPr>
        </p:pic>
      </p:grpSp>
      <p:sp>
        <p:nvSpPr>
          <p:cNvPr id="22" name="Elipse 21"/>
          <p:cNvSpPr/>
          <p:nvPr/>
        </p:nvSpPr>
        <p:spPr>
          <a:xfrm>
            <a:off x="4792798" y="5199257"/>
            <a:ext cx="147658" cy="147600"/>
          </a:xfrm>
          <a:prstGeom prst="ellipse">
            <a:avLst/>
          </a:prstGeom>
          <a:solidFill>
            <a:srgbClr val="FF944C"/>
          </a:solidFill>
          <a:ln>
            <a:solidFill>
              <a:srgbClr val="FF94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5561701" y="6074882"/>
            <a:ext cx="147658" cy="147600"/>
          </a:xfrm>
          <a:prstGeom prst="ellipse">
            <a:avLst/>
          </a:prstGeom>
          <a:solidFill>
            <a:srgbClr val="FF944C"/>
          </a:solidFill>
          <a:ln>
            <a:solidFill>
              <a:srgbClr val="FF94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12139723" y="6288964"/>
            <a:ext cx="147658" cy="147600"/>
          </a:xfrm>
          <a:prstGeom prst="ellipse">
            <a:avLst/>
          </a:prstGeom>
          <a:solidFill>
            <a:srgbClr val="FF944C"/>
          </a:solidFill>
          <a:ln>
            <a:solidFill>
              <a:srgbClr val="FF94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Conector reto 28"/>
          <p:cNvCxnSpPr>
            <a:stCxn id="22" idx="5"/>
            <a:endCxn id="30" idx="1"/>
          </p:cNvCxnSpPr>
          <p:nvPr/>
        </p:nvCxnSpPr>
        <p:spPr>
          <a:xfrm>
            <a:off x="4918832" y="5325241"/>
            <a:ext cx="664493" cy="771257"/>
          </a:xfrm>
          <a:prstGeom prst="line">
            <a:avLst/>
          </a:prstGeom>
          <a:ln w="57150">
            <a:solidFill>
              <a:srgbClr val="FF6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/>
          <p:cNvCxnSpPr>
            <a:endCxn id="32" idx="0"/>
          </p:cNvCxnSpPr>
          <p:nvPr/>
        </p:nvCxnSpPr>
        <p:spPr>
          <a:xfrm>
            <a:off x="11841921" y="5062157"/>
            <a:ext cx="371631" cy="1226807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ipse 30"/>
          <p:cNvSpPr/>
          <p:nvPr/>
        </p:nvSpPr>
        <p:spPr>
          <a:xfrm>
            <a:off x="11792521" y="4988357"/>
            <a:ext cx="147658" cy="147600"/>
          </a:xfrm>
          <a:prstGeom prst="ellipse">
            <a:avLst/>
          </a:prstGeom>
          <a:solidFill>
            <a:srgbClr val="FF944C"/>
          </a:solidFill>
          <a:ln>
            <a:solidFill>
              <a:srgbClr val="FF94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408" y="522024"/>
            <a:ext cx="2747998" cy="52489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1250" y="7202238"/>
            <a:ext cx="2191056" cy="35247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98147" y="7178224"/>
            <a:ext cx="2686425" cy="342948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408" y="1404591"/>
            <a:ext cx="9734217" cy="126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1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nimBg="1"/>
      <p:bldP spid="22" grpId="0" animBg="1"/>
      <p:bldP spid="30" grpId="0" animBg="1"/>
      <p:bldP spid="32" grpId="0" animBg="1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Conector reto 48"/>
          <p:cNvCxnSpPr/>
          <p:nvPr/>
        </p:nvCxnSpPr>
        <p:spPr>
          <a:xfrm flipH="1" flipV="1">
            <a:off x="6593826" y="5837959"/>
            <a:ext cx="1" cy="3214832"/>
          </a:xfrm>
          <a:prstGeom prst="line">
            <a:avLst/>
          </a:prstGeom>
          <a:ln w="38100">
            <a:solidFill>
              <a:srgbClr val="6666FF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to 55"/>
          <p:cNvCxnSpPr/>
          <p:nvPr/>
        </p:nvCxnSpPr>
        <p:spPr>
          <a:xfrm flipH="1" flipV="1">
            <a:off x="9351389" y="3874107"/>
            <a:ext cx="0" cy="5191070"/>
          </a:xfrm>
          <a:prstGeom prst="line">
            <a:avLst/>
          </a:prstGeom>
          <a:ln w="38100">
            <a:solidFill>
              <a:srgbClr val="6666FF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Google Shape;182;p33"/>
          <p:cNvSpPr txBox="1"/>
          <p:nvPr/>
        </p:nvSpPr>
        <p:spPr>
          <a:xfrm>
            <a:off x="152400" y="9570725"/>
            <a:ext cx="13711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is a registered trademark. All rights re</a:t>
            </a:r>
            <a:r>
              <a:rPr lang="pt-BR" sz="11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served.</a:t>
            </a:r>
            <a:endParaRPr sz="1100" b="0" i="0" u="none" strike="noStrike" cap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85" name="Google Shape;18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74756" y="7304592"/>
            <a:ext cx="1997626" cy="199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356" y="694508"/>
            <a:ext cx="2964801" cy="46119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356" y="1532201"/>
            <a:ext cx="7859222" cy="1343212"/>
          </a:xfrm>
          <a:prstGeom prst="rect">
            <a:avLst/>
          </a:prstGeom>
        </p:spPr>
      </p:pic>
      <p:sp>
        <p:nvSpPr>
          <p:cNvPr id="9" name="Forma livre 8"/>
          <p:cNvSpPr/>
          <p:nvPr/>
        </p:nvSpPr>
        <p:spPr>
          <a:xfrm>
            <a:off x="6159868" y="3237529"/>
            <a:ext cx="3263900" cy="5575346"/>
          </a:xfrm>
          <a:custGeom>
            <a:avLst/>
            <a:gdLst>
              <a:gd name="connsiteX0" fmla="*/ 0 w 3263900"/>
              <a:gd name="connsiteY0" fmla="*/ 25400 h 5575346"/>
              <a:gd name="connsiteX1" fmla="*/ 406400 w 3263900"/>
              <a:gd name="connsiteY1" fmla="*/ 2451100 h 5575346"/>
              <a:gd name="connsiteX2" fmla="*/ 1016000 w 3263900"/>
              <a:gd name="connsiteY2" fmla="*/ 4775200 h 5575346"/>
              <a:gd name="connsiteX3" fmla="*/ 1638300 w 3263900"/>
              <a:gd name="connsiteY3" fmla="*/ 5575300 h 5575346"/>
              <a:gd name="connsiteX4" fmla="*/ 2286000 w 3263900"/>
              <a:gd name="connsiteY4" fmla="*/ 4749800 h 5575346"/>
              <a:gd name="connsiteX5" fmla="*/ 2908300 w 3263900"/>
              <a:gd name="connsiteY5" fmla="*/ 2273300 h 5575346"/>
              <a:gd name="connsiteX6" fmla="*/ 3263900 w 3263900"/>
              <a:gd name="connsiteY6" fmla="*/ 0 h 5575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63900" h="5575346">
                <a:moveTo>
                  <a:pt x="0" y="25400"/>
                </a:moveTo>
                <a:cubicBezTo>
                  <a:pt x="118533" y="842433"/>
                  <a:pt x="237067" y="1659467"/>
                  <a:pt x="406400" y="2451100"/>
                </a:cubicBezTo>
                <a:cubicBezTo>
                  <a:pt x="575733" y="3242733"/>
                  <a:pt x="810683" y="4254500"/>
                  <a:pt x="1016000" y="4775200"/>
                </a:cubicBezTo>
                <a:cubicBezTo>
                  <a:pt x="1221317" y="5295900"/>
                  <a:pt x="1426633" y="5579533"/>
                  <a:pt x="1638300" y="5575300"/>
                </a:cubicBezTo>
                <a:cubicBezTo>
                  <a:pt x="1849967" y="5571067"/>
                  <a:pt x="2074333" y="5300133"/>
                  <a:pt x="2286000" y="4749800"/>
                </a:cubicBezTo>
                <a:cubicBezTo>
                  <a:pt x="2497667" y="4199467"/>
                  <a:pt x="2745317" y="3064933"/>
                  <a:pt x="2908300" y="2273300"/>
                </a:cubicBezTo>
                <a:cubicBezTo>
                  <a:pt x="3071283" y="1481667"/>
                  <a:pt x="3167591" y="740833"/>
                  <a:pt x="3263900" y="0"/>
                </a:cubicBezTo>
              </a:path>
            </a:pathLst>
          </a:custGeom>
          <a:noFill/>
          <a:ln w="57150">
            <a:solidFill>
              <a:srgbClr val="FF6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627" y="3874107"/>
            <a:ext cx="2276793" cy="1086002"/>
          </a:xfrm>
          <a:prstGeom prst="rect">
            <a:avLst/>
          </a:prstGeom>
        </p:spPr>
      </p:pic>
      <p:cxnSp>
        <p:nvCxnSpPr>
          <p:cNvPr id="33" name="Conector de seta reta 32"/>
          <p:cNvCxnSpPr/>
          <p:nvPr/>
        </p:nvCxnSpPr>
        <p:spPr>
          <a:xfrm flipH="1" flipV="1">
            <a:off x="5016500" y="3086100"/>
            <a:ext cx="0" cy="6306950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/>
          <p:nvPr/>
        </p:nvCxnSpPr>
        <p:spPr>
          <a:xfrm>
            <a:off x="4763236" y="9102962"/>
            <a:ext cx="6057164" cy="0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Elipse 35"/>
          <p:cNvSpPr/>
          <p:nvPr/>
        </p:nvSpPr>
        <p:spPr>
          <a:xfrm>
            <a:off x="6532698" y="9027391"/>
            <a:ext cx="147658" cy="147600"/>
          </a:xfrm>
          <a:prstGeom prst="ellipse">
            <a:avLst/>
          </a:prstGeom>
          <a:solidFill>
            <a:srgbClr val="FF944C"/>
          </a:solidFill>
          <a:ln>
            <a:solidFill>
              <a:srgbClr val="FF94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9288757" y="8991377"/>
            <a:ext cx="147658" cy="147600"/>
          </a:xfrm>
          <a:prstGeom prst="ellipse">
            <a:avLst/>
          </a:prstGeom>
          <a:solidFill>
            <a:srgbClr val="FF944C"/>
          </a:solidFill>
          <a:ln>
            <a:solidFill>
              <a:srgbClr val="FF94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1737" y="9247484"/>
            <a:ext cx="209579" cy="247685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356" y="3286800"/>
            <a:ext cx="2800741" cy="409632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609" y="5268700"/>
            <a:ext cx="847843" cy="304843"/>
          </a:xfrm>
          <a:prstGeom prst="rect">
            <a:avLst/>
          </a:prstGeom>
        </p:spPr>
      </p:pic>
      <p:pic>
        <p:nvPicPr>
          <p:cNvPr id="35" name="Imagem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7661" y="5644152"/>
            <a:ext cx="809738" cy="295316"/>
          </a:xfrm>
          <a:prstGeom prst="rect">
            <a:avLst/>
          </a:prstGeom>
        </p:spPr>
      </p:pic>
      <p:pic>
        <p:nvPicPr>
          <p:cNvPr id="39" name="Imagem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30463" y="5620336"/>
            <a:ext cx="1686160" cy="342948"/>
          </a:xfrm>
          <a:prstGeom prst="rect">
            <a:avLst/>
          </a:prstGeom>
        </p:spPr>
      </p:pic>
      <p:pic>
        <p:nvPicPr>
          <p:cNvPr id="42" name="Imagem 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9989" y="5282151"/>
            <a:ext cx="1667108" cy="362001"/>
          </a:xfrm>
          <a:prstGeom prst="rect">
            <a:avLst/>
          </a:prstGeom>
        </p:spPr>
      </p:pic>
      <p:pic>
        <p:nvPicPr>
          <p:cNvPr id="43" name="Imagem 4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29198" y="5367066"/>
            <a:ext cx="523948" cy="209579"/>
          </a:xfrm>
          <a:prstGeom prst="rect">
            <a:avLst/>
          </a:prstGeom>
        </p:spPr>
      </p:pic>
      <p:pic>
        <p:nvPicPr>
          <p:cNvPr id="44" name="Imagem 4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04001" y="5698243"/>
            <a:ext cx="504895" cy="228632"/>
          </a:xfrm>
          <a:prstGeom prst="rect">
            <a:avLst/>
          </a:prstGeom>
        </p:spPr>
      </p:pic>
      <p:cxnSp>
        <p:nvCxnSpPr>
          <p:cNvPr id="46" name="Conector reto 45"/>
          <p:cNvCxnSpPr>
            <a:endCxn id="37" idx="3"/>
          </p:cNvCxnSpPr>
          <p:nvPr/>
        </p:nvCxnSpPr>
        <p:spPr>
          <a:xfrm>
            <a:off x="6606527" y="9090891"/>
            <a:ext cx="2703854" cy="0"/>
          </a:xfrm>
          <a:prstGeom prst="line">
            <a:avLst/>
          </a:prstGeom>
          <a:ln w="57150">
            <a:solidFill>
              <a:srgbClr val="FF94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Imagem 4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99383" y="9274976"/>
            <a:ext cx="171474" cy="304843"/>
          </a:xfrm>
          <a:prstGeom prst="rect">
            <a:avLst/>
          </a:prstGeom>
        </p:spPr>
      </p:pic>
      <p:cxnSp>
        <p:nvCxnSpPr>
          <p:cNvPr id="53" name="Conector reto 52"/>
          <p:cNvCxnSpPr/>
          <p:nvPr/>
        </p:nvCxnSpPr>
        <p:spPr>
          <a:xfrm flipH="1">
            <a:off x="4963226" y="5850012"/>
            <a:ext cx="1482943" cy="11048"/>
          </a:xfrm>
          <a:prstGeom prst="line">
            <a:avLst/>
          </a:prstGeom>
          <a:ln w="38100">
            <a:solidFill>
              <a:srgbClr val="6666FF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Imagem 5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30942" y="5698243"/>
            <a:ext cx="495369" cy="362001"/>
          </a:xfrm>
          <a:prstGeom prst="rect">
            <a:avLst/>
          </a:prstGeom>
        </p:spPr>
      </p:pic>
      <p:cxnSp>
        <p:nvCxnSpPr>
          <p:cNvPr id="58" name="Conector reto 57"/>
          <p:cNvCxnSpPr/>
          <p:nvPr/>
        </p:nvCxnSpPr>
        <p:spPr>
          <a:xfrm flipH="1">
            <a:off x="4926312" y="3937479"/>
            <a:ext cx="4425077" cy="0"/>
          </a:xfrm>
          <a:prstGeom prst="line">
            <a:avLst/>
          </a:prstGeom>
          <a:ln w="38100">
            <a:solidFill>
              <a:srgbClr val="6666FF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Imagem 5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59521" y="3723946"/>
            <a:ext cx="466790" cy="371527"/>
          </a:xfrm>
          <a:prstGeom prst="rect">
            <a:avLst/>
          </a:prstGeom>
        </p:spPr>
      </p:pic>
      <p:sp>
        <p:nvSpPr>
          <p:cNvPr id="131" name="Forma livre 130"/>
          <p:cNvSpPr/>
          <p:nvPr/>
        </p:nvSpPr>
        <p:spPr>
          <a:xfrm>
            <a:off x="6591300" y="3937000"/>
            <a:ext cx="2743200" cy="4889617"/>
          </a:xfrm>
          <a:custGeom>
            <a:avLst/>
            <a:gdLst>
              <a:gd name="connsiteX0" fmla="*/ 0 w 2743200"/>
              <a:gd name="connsiteY0" fmla="*/ 1892300 h 4889617"/>
              <a:gd name="connsiteX1" fmla="*/ 635000 w 2743200"/>
              <a:gd name="connsiteY1" fmla="*/ 4203700 h 4889617"/>
              <a:gd name="connsiteX2" fmla="*/ 1244600 w 2743200"/>
              <a:gd name="connsiteY2" fmla="*/ 4889500 h 4889617"/>
              <a:gd name="connsiteX3" fmla="*/ 1790700 w 2743200"/>
              <a:gd name="connsiteY3" fmla="*/ 4241800 h 4889617"/>
              <a:gd name="connsiteX4" fmla="*/ 2298700 w 2743200"/>
              <a:gd name="connsiteY4" fmla="*/ 2476500 h 4889617"/>
              <a:gd name="connsiteX5" fmla="*/ 2743200 w 2743200"/>
              <a:gd name="connsiteY5" fmla="*/ 0 h 4889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43200" h="4889617">
                <a:moveTo>
                  <a:pt x="0" y="1892300"/>
                </a:moveTo>
                <a:cubicBezTo>
                  <a:pt x="213783" y="2798233"/>
                  <a:pt x="427567" y="3704167"/>
                  <a:pt x="635000" y="4203700"/>
                </a:cubicBezTo>
                <a:cubicBezTo>
                  <a:pt x="842433" y="4703233"/>
                  <a:pt x="1051983" y="4883150"/>
                  <a:pt x="1244600" y="4889500"/>
                </a:cubicBezTo>
                <a:cubicBezTo>
                  <a:pt x="1437217" y="4895850"/>
                  <a:pt x="1615017" y="4643967"/>
                  <a:pt x="1790700" y="4241800"/>
                </a:cubicBezTo>
                <a:cubicBezTo>
                  <a:pt x="1966383" y="3839633"/>
                  <a:pt x="2139950" y="3183467"/>
                  <a:pt x="2298700" y="2476500"/>
                </a:cubicBezTo>
                <a:cubicBezTo>
                  <a:pt x="2457450" y="1769533"/>
                  <a:pt x="2600325" y="884766"/>
                  <a:pt x="2743200" y="0"/>
                </a:cubicBezTo>
              </a:path>
            </a:pathLst>
          </a:custGeom>
          <a:noFill/>
          <a:ln w="76200">
            <a:solidFill>
              <a:srgbClr val="FF94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Elipse 51"/>
          <p:cNvSpPr/>
          <p:nvPr/>
        </p:nvSpPr>
        <p:spPr>
          <a:xfrm>
            <a:off x="6519997" y="5776212"/>
            <a:ext cx="147658" cy="147600"/>
          </a:xfrm>
          <a:prstGeom prst="ellipse">
            <a:avLst/>
          </a:prstGeom>
          <a:solidFill>
            <a:srgbClr val="FF944C"/>
          </a:solidFill>
          <a:ln>
            <a:solidFill>
              <a:srgbClr val="FF94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9258345" y="3882119"/>
            <a:ext cx="147658" cy="147600"/>
          </a:xfrm>
          <a:prstGeom prst="ellipse">
            <a:avLst/>
          </a:prstGeom>
          <a:solidFill>
            <a:srgbClr val="FF944C"/>
          </a:solidFill>
          <a:ln>
            <a:solidFill>
              <a:srgbClr val="FF94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3" name="Imagem 1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045004" y="1171783"/>
            <a:ext cx="2181529" cy="1000265"/>
          </a:xfrm>
          <a:prstGeom prst="rect">
            <a:avLst/>
          </a:prstGeom>
        </p:spPr>
      </p:pic>
      <p:pic>
        <p:nvPicPr>
          <p:cNvPr id="134" name="Imagem 13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565492" y="694508"/>
            <a:ext cx="3419952" cy="400106"/>
          </a:xfrm>
          <a:prstGeom prst="rect">
            <a:avLst/>
          </a:prstGeom>
        </p:spPr>
      </p:pic>
      <p:pic>
        <p:nvPicPr>
          <p:cNvPr id="135" name="Imagem 13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565492" y="2349723"/>
            <a:ext cx="828791" cy="304843"/>
          </a:xfrm>
          <a:prstGeom prst="rect">
            <a:avLst/>
          </a:prstGeom>
        </p:spPr>
      </p:pic>
      <p:pic>
        <p:nvPicPr>
          <p:cNvPr id="137" name="Imagem 13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775865" y="2321144"/>
            <a:ext cx="790685" cy="333422"/>
          </a:xfrm>
          <a:prstGeom prst="rect">
            <a:avLst/>
          </a:prstGeom>
        </p:spPr>
      </p:pic>
      <p:pic>
        <p:nvPicPr>
          <p:cNvPr id="138" name="Imagem 1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96132" y="2737281"/>
            <a:ext cx="800212" cy="276264"/>
          </a:xfrm>
          <a:prstGeom prst="rect">
            <a:avLst/>
          </a:prstGeom>
        </p:spPr>
      </p:pic>
      <p:pic>
        <p:nvPicPr>
          <p:cNvPr id="139" name="Imagem 1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499072" y="2730122"/>
            <a:ext cx="2314898" cy="304843"/>
          </a:xfrm>
          <a:prstGeom prst="rect">
            <a:avLst/>
          </a:prstGeom>
        </p:spPr>
      </p:pic>
      <p:pic>
        <p:nvPicPr>
          <p:cNvPr id="140" name="Imagem 13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499072" y="2333248"/>
            <a:ext cx="2276793" cy="362001"/>
          </a:xfrm>
          <a:prstGeom prst="rect">
            <a:avLst/>
          </a:prstGeom>
        </p:spPr>
      </p:pic>
      <p:pic>
        <p:nvPicPr>
          <p:cNvPr id="141" name="Imagem 14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813970" y="2711069"/>
            <a:ext cx="781159" cy="342948"/>
          </a:xfrm>
          <a:prstGeom prst="rect">
            <a:avLst/>
          </a:prstGeom>
        </p:spPr>
      </p:pic>
      <p:cxnSp>
        <p:nvCxnSpPr>
          <p:cNvPr id="143" name="Conector reto 142"/>
          <p:cNvCxnSpPr>
            <a:stCxn id="52" idx="7"/>
            <a:endCxn id="60" idx="3"/>
          </p:cNvCxnSpPr>
          <p:nvPr/>
        </p:nvCxnSpPr>
        <p:spPr>
          <a:xfrm flipV="1">
            <a:off x="6646031" y="4008103"/>
            <a:ext cx="2633938" cy="178972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tângulo 147"/>
          <p:cNvSpPr/>
          <p:nvPr/>
        </p:nvSpPr>
        <p:spPr>
          <a:xfrm>
            <a:off x="2832100" y="2349723"/>
            <a:ext cx="1931136" cy="525690"/>
          </a:xfrm>
          <a:prstGeom prst="rect">
            <a:avLst/>
          </a:prstGeom>
          <a:solidFill>
            <a:srgbClr val="FF944C">
              <a:alpha val="38000"/>
            </a:srgbClr>
          </a:solidFill>
          <a:ln>
            <a:solidFill>
              <a:srgbClr val="FF944C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7" name="Retângulo 86"/>
          <p:cNvSpPr/>
          <p:nvPr/>
        </p:nvSpPr>
        <p:spPr>
          <a:xfrm>
            <a:off x="5016500" y="2393674"/>
            <a:ext cx="2314198" cy="525690"/>
          </a:xfrm>
          <a:prstGeom prst="rect">
            <a:avLst/>
          </a:prstGeom>
          <a:solidFill>
            <a:srgbClr val="00B050">
              <a:alpha val="38000"/>
            </a:srgbClr>
          </a:solidFill>
          <a:ln>
            <a:solidFill>
              <a:srgbClr val="00B05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508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6" grpId="0" animBg="1"/>
      <p:bldP spid="37" grpId="0" animBg="1"/>
      <p:bldP spid="131" grpId="0" animBg="1"/>
      <p:bldP spid="52" grpId="0" animBg="1"/>
      <p:bldP spid="60" grpId="0" animBg="1"/>
      <p:bldP spid="148" grpId="0" animBg="1"/>
      <p:bldP spid="87" grpId="0" animBg="1"/>
    </p:bldLst>
  </p:timing>
</p:sld>
</file>

<file path=ppt/theme/theme1.xml><?xml version="1.0" encoding="utf-8"?>
<a:theme xmlns:a="http://schemas.openxmlformats.org/drawingml/2006/main" name="Personalizar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6449</TotalTime>
  <Words>564</Words>
  <Application>Microsoft Office PowerPoint</Application>
  <PresentationFormat>Personalizar</PresentationFormat>
  <Paragraphs>101</Paragraphs>
  <Slides>12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9" baseType="lpstr">
      <vt:lpstr>PT Sans</vt:lpstr>
      <vt:lpstr>Arial</vt:lpstr>
      <vt:lpstr>Cambria Math</vt:lpstr>
      <vt:lpstr>Titillium Web ExtraLight</vt:lpstr>
      <vt:lpstr>Calibri</vt:lpstr>
      <vt:lpstr>Times New Roman</vt:lpstr>
      <vt:lpstr>Personalizar design</vt:lpstr>
      <vt:lpstr>Otimização de carteiras de investimentos com Python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Otimização de carteiras de investimentos com Python</dc:title>
  <cp:lastModifiedBy>Conta da Microsoft</cp:lastModifiedBy>
  <cp:revision>149</cp:revision>
  <dcterms:modified xsi:type="dcterms:W3CDTF">2022-12-08T21:47:18Z</dcterms:modified>
</cp:coreProperties>
</file>